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5" r:id="rId2"/>
  </p:sldMasterIdLst>
  <p:notesMasterIdLst>
    <p:notesMasterId r:id="rId19"/>
  </p:notesMasterIdLst>
  <p:sldIdLst>
    <p:sldId id="282" r:id="rId3"/>
    <p:sldId id="304" r:id="rId4"/>
    <p:sldId id="317" r:id="rId5"/>
    <p:sldId id="28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</p:sldIdLst>
  <p:sldSz cx="9144000" cy="6858000" type="screen4x3"/>
  <p:notesSz cx="7086600" cy="102235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folHlink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>
              <a:defRPr sz="13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>
              <a:defRPr sz="13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>
              <a:defRPr sz="13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>
              <a:defRPr sz="1300"/>
            </a:lvl1pPr>
          </a:lstStyle>
          <a:p>
            <a:pPr>
              <a:defRPr/>
            </a:pPr>
            <a:fld id="{A67B2A4A-12FA-4E3C-AB9E-E0E1074FDF6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84297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1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2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3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1139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4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5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6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49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7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8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9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10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11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12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13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14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15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4BD47-D592-4C72-B927-499C9783DCC9}" type="slidenum">
              <a:rPr lang="nl-NL" altLang="en-US">
                <a:solidFill>
                  <a:prstClr val="black"/>
                </a:solidFill>
              </a:rPr>
              <a:pPr/>
              <a:t>16</a:t>
            </a:fld>
            <a:endParaRPr lang="nl-NL" altLang="en-US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7425" y="766763"/>
            <a:ext cx="5111750" cy="3833812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88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Key Issues Box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4" name="Line 33"/>
          <p:cNvSpPr>
            <a:spLocks noChangeShapeType="1"/>
          </p:cNvSpPr>
          <p:nvPr userDrawn="1"/>
        </p:nvSpPr>
        <p:spPr bwMode="gray">
          <a:xfrm>
            <a:off x="0" y="6381328"/>
            <a:ext cx="9136674" cy="0"/>
          </a:xfrm>
          <a:prstGeom prst="line">
            <a:avLst/>
          </a:prstGeom>
          <a:noFill/>
          <a:ln w="6350">
            <a:solidFill>
              <a:srgbClr val="97989A"/>
            </a:solidFill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4"/>
          </p:nvPr>
        </p:nvSpPr>
        <p:spPr bwMode="gray">
          <a:xfrm>
            <a:off x="251520" y="1196975"/>
            <a:ext cx="8640434" cy="48958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980727"/>
            <a:ext cx="9144000" cy="491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7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 Key Issues Box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4" name="Line 33"/>
          <p:cNvSpPr>
            <a:spLocks noChangeShapeType="1"/>
          </p:cNvSpPr>
          <p:nvPr userDrawn="1"/>
        </p:nvSpPr>
        <p:spPr bwMode="gray">
          <a:xfrm>
            <a:off x="0" y="6381328"/>
            <a:ext cx="9136674" cy="0"/>
          </a:xfrm>
          <a:prstGeom prst="line">
            <a:avLst/>
          </a:prstGeom>
          <a:noFill/>
          <a:ln w="6350">
            <a:solidFill>
              <a:srgbClr val="97989A"/>
            </a:solidFill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4"/>
          </p:nvPr>
        </p:nvSpPr>
        <p:spPr bwMode="gray">
          <a:xfrm>
            <a:off x="251520" y="1196975"/>
            <a:ext cx="8640434" cy="48958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45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l-NL" altLang="en-US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l-NL" altLang="en-US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7E005E5-886B-4029-8148-9744DA9CA3AC}" type="slidenum">
              <a:rPr lang="nl-NL" altLang="en-US">
                <a:solidFill>
                  <a:srgbClr val="000000"/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nl-NL" altLang="en-US">
              <a:solidFill>
                <a:srgbClr val="000000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469872"/>
      </p:ext>
    </p:extLst>
  </p:cSld>
  <p:clrMapOvr>
    <a:masterClrMapping/>
  </p:clrMapOvr>
  <p:transition spd="med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Key Issues Box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4" name="Line 33"/>
          <p:cNvSpPr>
            <a:spLocks noChangeShapeType="1"/>
          </p:cNvSpPr>
          <p:nvPr userDrawn="1"/>
        </p:nvSpPr>
        <p:spPr bwMode="gray">
          <a:xfrm>
            <a:off x="0" y="6381328"/>
            <a:ext cx="9136674" cy="0"/>
          </a:xfrm>
          <a:prstGeom prst="line">
            <a:avLst/>
          </a:prstGeom>
          <a:noFill/>
          <a:ln w="6350">
            <a:solidFill>
              <a:srgbClr val="97989A"/>
            </a:solidFill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4"/>
          </p:nvPr>
        </p:nvSpPr>
        <p:spPr bwMode="gray">
          <a:xfrm>
            <a:off x="251520" y="1196975"/>
            <a:ext cx="8640434" cy="48958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980727"/>
            <a:ext cx="9144000" cy="491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8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 Key Issues Box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4" name="Line 33"/>
          <p:cNvSpPr>
            <a:spLocks noChangeShapeType="1"/>
          </p:cNvSpPr>
          <p:nvPr userDrawn="1"/>
        </p:nvSpPr>
        <p:spPr bwMode="gray">
          <a:xfrm>
            <a:off x="0" y="6381328"/>
            <a:ext cx="9136674" cy="0"/>
          </a:xfrm>
          <a:prstGeom prst="line">
            <a:avLst/>
          </a:prstGeom>
          <a:noFill/>
          <a:ln w="6350">
            <a:solidFill>
              <a:srgbClr val="97989A"/>
            </a:solidFill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4"/>
          </p:nvPr>
        </p:nvSpPr>
        <p:spPr bwMode="gray">
          <a:xfrm>
            <a:off x="251520" y="1196975"/>
            <a:ext cx="8640434" cy="48958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5051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l-NL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l-NL" alt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7E005E5-886B-4029-8148-9744DA9CA3AC}" type="slidenum">
              <a:rPr lang="nl-NL" altLang="en-US">
                <a:solidFill>
                  <a:srgbClr val="000000"/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nl-NL" alt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7005544"/>
      </p:ext>
    </p:extLst>
  </p:cSld>
  <p:clrMapOvr>
    <a:masterClrMapping/>
  </p:clrMapOvr>
  <p:transition spd="med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"/>
            <a:ext cx="2940148" cy="77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56" name="Text Placeholder 55"/>
          <p:cNvSpPr>
            <a:spLocks noGrp="1"/>
          </p:cNvSpPr>
          <p:nvPr>
            <p:ph type="body" idx="1"/>
          </p:nvPr>
        </p:nvSpPr>
        <p:spPr bwMode="gray">
          <a:xfrm>
            <a:off x="251520" y="1196753"/>
            <a:ext cx="8640960" cy="489607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525424"/>
            <a:ext cx="9144000" cy="467136"/>
          </a:xfrm>
          <a:prstGeom prst="rect">
            <a:avLst/>
          </a:prstGeom>
          <a:gradFill>
            <a:gsLst>
              <a:gs pos="0">
                <a:srgbClr val="9E3039"/>
              </a:gs>
              <a:gs pos="28000">
                <a:srgbClr val="9E3039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Text Box 8"/>
          <p:cNvSpPr txBox="1">
            <a:spLocks noChangeArrowheads="1"/>
          </p:cNvSpPr>
          <p:nvPr/>
        </p:nvSpPr>
        <p:spPr bwMode="gray">
          <a:xfrm>
            <a:off x="251520" y="6381328"/>
            <a:ext cx="5649858" cy="23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72000" rIns="0" bIns="0">
            <a:spAutoFit/>
          </a:bodyPr>
          <a:lstStyle/>
          <a:p>
            <a:pPr fontAlgn="auto">
              <a:spcBef>
                <a:spcPct val="40000"/>
              </a:spcBef>
              <a:spcAft>
                <a:spcPts val="0"/>
              </a:spcAft>
            </a:pPr>
            <a:r>
              <a:rPr lang="en-GB" sz="700" dirty="0">
                <a:solidFill>
                  <a:srgbClr val="9E3039"/>
                </a:solidFill>
                <a:latin typeface="Arial"/>
                <a:cs typeface="+mn-cs"/>
              </a:rPr>
              <a:t>© 2014, </a:t>
            </a:r>
            <a:r>
              <a:rPr lang="en-GB" sz="1050" dirty="0" err="1">
                <a:solidFill>
                  <a:srgbClr val="9E3039"/>
                </a:solidFill>
                <a:latin typeface="Vijaya" panose="020B0604020202020204" pitchFamily="34" charset="0"/>
                <a:cs typeface="Vijaya" panose="020B0604020202020204" pitchFamily="34" charset="0"/>
              </a:rPr>
              <a:t>Wijnkennis</a:t>
            </a:r>
            <a:r>
              <a:rPr lang="en-GB" sz="1050" dirty="0">
                <a:solidFill>
                  <a:srgbClr val="9E3039"/>
                </a:solidFill>
                <a:latin typeface="Vijaya" panose="020B0604020202020204" pitchFamily="34" charset="0"/>
                <a:cs typeface="Vijaya" panose="020B0604020202020204" pitchFamily="34" charset="0"/>
              </a:rPr>
              <a:t>  </a:t>
            </a:r>
          </a:p>
        </p:txBody>
      </p:sp>
      <p:sp>
        <p:nvSpPr>
          <p:cNvPr id="59" name="Rectangle 58"/>
          <p:cNvSpPr/>
          <p:nvPr/>
        </p:nvSpPr>
        <p:spPr bwMode="gray">
          <a:xfrm>
            <a:off x="8428246" y="6381332"/>
            <a:ext cx="464234" cy="280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2000" tIns="7200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40000"/>
              </a:spcBef>
            </a:pPr>
            <a:fld id="{358FC8E3-FE67-4452-9F4E-9A47A20D0542}" type="slidenum">
              <a:rPr lang="en-GB" sz="900">
                <a:solidFill>
                  <a:srgbClr val="9E3039"/>
                </a:solidFill>
                <a:latin typeface="Arial"/>
              </a:rPr>
              <a:pPr algn="r">
                <a:spcBef>
                  <a:spcPct val="40000"/>
                </a:spcBef>
              </a:pPr>
              <a:t>‹nr.›</a:t>
            </a:fld>
            <a:endParaRPr lang="en-GB" sz="900" dirty="0">
              <a:solidFill>
                <a:srgbClr val="9E3039"/>
              </a:solidFill>
              <a:latin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939575" y="524508"/>
            <a:ext cx="263769" cy="247650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203345" y="524508"/>
            <a:ext cx="7940656" cy="0"/>
          </a:xfrm>
          <a:prstGeom prst="line">
            <a:avLst/>
          </a:prstGeom>
          <a:ln>
            <a:solidFill>
              <a:srgbClr val="9E30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itle Placeholder 54"/>
          <p:cNvSpPr>
            <a:spLocks noGrp="1"/>
          </p:cNvSpPr>
          <p:nvPr>
            <p:ph type="title"/>
          </p:nvPr>
        </p:nvSpPr>
        <p:spPr bwMode="gray">
          <a:xfrm>
            <a:off x="251520" y="523593"/>
            <a:ext cx="6314548" cy="38465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pPr lvl="0"/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2644401" y="133465"/>
            <a:ext cx="29574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47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l" defTabSz="914400" rtl="0" eaLnBrk="1" latinLnBrk="0" hangingPunct="1">
        <a:spcBef>
          <a:spcPct val="0"/>
        </a:spcBef>
        <a:buNone/>
        <a:defRPr lang="en-GB" sz="2400" b="1" kern="1200" baseline="0" noProof="0" dirty="0" smtClean="0">
          <a:solidFill>
            <a:schemeClr val="bg1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eaLnBrk="1" hangingPunct="1">
        <a:defRPr sz="1600" b="1">
          <a:solidFill>
            <a:srgbClr val="00338D"/>
          </a:solidFill>
          <a:latin typeface="+mj-lt"/>
        </a:defRPr>
      </a:lvl2pPr>
      <a:lvl3pPr eaLnBrk="1" hangingPunct="1">
        <a:defRPr sz="1600" b="1">
          <a:solidFill>
            <a:srgbClr val="00338D"/>
          </a:solidFill>
          <a:latin typeface="+mj-lt"/>
        </a:defRPr>
      </a:lvl3pPr>
      <a:lvl4pPr eaLnBrk="1" hangingPunct="1">
        <a:defRPr sz="1600" b="1">
          <a:solidFill>
            <a:srgbClr val="00338D"/>
          </a:solidFill>
          <a:latin typeface="+mj-lt"/>
        </a:defRPr>
      </a:lvl4pPr>
      <a:lvl5pPr eaLnBrk="1" hangingPunct="1">
        <a:defRPr sz="1600" b="1">
          <a:solidFill>
            <a:srgbClr val="00338D"/>
          </a:solidFill>
          <a:latin typeface="+mj-lt"/>
        </a:defRPr>
      </a:lvl5pPr>
      <a:lvl6pPr eaLnBrk="1" hangingPunct="1">
        <a:defRPr sz="1600" b="1">
          <a:solidFill>
            <a:srgbClr val="00338D"/>
          </a:solidFill>
          <a:latin typeface="+mj-lt"/>
        </a:defRPr>
      </a:lvl6pPr>
      <a:lvl7pPr eaLnBrk="1" hangingPunct="1">
        <a:defRPr sz="1600" b="1">
          <a:solidFill>
            <a:srgbClr val="00338D"/>
          </a:solidFill>
          <a:latin typeface="+mj-lt"/>
        </a:defRPr>
      </a:lvl7pPr>
      <a:lvl8pPr eaLnBrk="1" hangingPunct="1">
        <a:defRPr sz="1600" b="1">
          <a:solidFill>
            <a:srgbClr val="00338D"/>
          </a:solidFill>
          <a:latin typeface="+mj-lt"/>
        </a:defRPr>
      </a:lvl8pPr>
      <a:lvl9pPr eaLnBrk="1" hangingPunct="1">
        <a:defRPr sz="1600" b="1">
          <a:solidFill>
            <a:srgbClr val="00338D"/>
          </a:solidFill>
          <a:latin typeface="+mj-lt"/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lang="en-US" sz="900" b="1" kern="1200" noProof="0" dirty="0" smtClean="0">
          <a:solidFill>
            <a:srgbClr val="00338D"/>
          </a:solidFill>
          <a:latin typeface="Arial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lang="en-US" sz="900" b="0" kern="120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2pPr>
      <a:lvl3pPr marL="177800" indent="-177800" algn="l" defTabSz="914400" rtl="0" eaLnBrk="1" latinLnBrk="0" hangingPunct="1">
        <a:lnSpc>
          <a:spcPct val="100000"/>
        </a:lnSpc>
        <a:spcBef>
          <a:spcPts val="600"/>
        </a:spcBef>
        <a:buClr>
          <a:srgbClr val="97989A"/>
        </a:buClr>
        <a:buFont typeface="Arial" pitchFamily="34" charset="0"/>
        <a:buChar char="■"/>
        <a:defRPr lang="en-US" sz="900" b="0" kern="120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3pPr>
      <a:lvl4pPr marL="355600" indent="-177800" algn="l" defTabSz="914400" rtl="0" eaLnBrk="1" latinLnBrk="0" hangingPunct="1">
        <a:lnSpc>
          <a:spcPct val="100000"/>
        </a:lnSpc>
        <a:spcBef>
          <a:spcPts val="600"/>
        </a:spcBef>
        <a:buClr>
          <a:srgbClr val="97989A"/>
        </a:buClr>
        <a:buFont typeface="Arial" pitchFamily="34" charset="0"/>
        <a:buChar char="–"/>
        <a:defRPr lang="en-US" sz="900" b="0" kern="120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4pPr>
      <a:lvl5pPr marL="534988" indent="-174625" algn="l" defTabSz="914400" rtl="0" eaLnBrk="1" latinLnBrk="0" hangingPunct="1">
        <a:lnSpc>
          <a:spcPct val="100000"/>
        </a:lnSpc>
        <a:spcBef>
          <a:spcPts val="600"/>
        </a:spcBef>
        <a:buClr>
          <a:srgbClr val="97989A"/>
        </a:buClr>
        <a:buFont typeface="Arial" pitchFamily="34" charset="0"/>
        <a:buChar char="■"/>
        <a:defRPr lang="en-GB" sz="900" b="0" kern="1200" baseline="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5pPr>
      <a:lvl6pPr marL="720725" indent="-185738" algn="l" defTabSz="914400" rtl="0" eaLnBrk="1" latinLnBrk="0" hangingPunct="1">
        <a:lnSpc>
          <a:spcPct val="110000"/>
        </a:lnSpc>
        <a:spcBef>
          <a:spcPts val="600"/>
        </a:spcBef>
        <a:buClr>
          <a:srgbClr val="97989A"/>
        </a:buClr>
        <a:buFont typeface="Arial" pitchFamily="34" charset="0"/>
        <a:buChar char="–"/>
        <a:defRPr lang="en-GB" sz="9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895350" indent="-174625" algn="l" defTabSz="914400" rtl="0" eaLnBrk="1" latinLnBrk="0" hangingPunct="1">
        <a:lnSpc>
          <a:spcPct val="110000"/>
        </a:lnSpc>
        <a:spcBef>
          <a:spcPts val="600"/>
        </a:spcBef>
        <a:buClr>
          <a:srgbClr val="97989A"/>
        </a:buClr>
        <a:buFont typeface="Arial" pitchFamily="34" charset="0"/>
        <a:buChar char="■"/>
        <a:defRPr lang="en-GB" sz="900" kern="1200" baseline="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081088" indent="-185738" algn="l" defTabSz="914400" rtl="0" eaLnBrk="1" latinLnBrk="0" hangingPunct="1">
        <a:lnSpc>
          <a:spcPct val="110000"/>
        </a:lnSpc>
        <a:spcBef>
          <a:spcPts val="600"/>
        </a:spcBef>
        <a:buClr>
          <a:srgbClr val="97989A"/>
        </a:buClr>
        <a:buFont typeface="Arial" pitchFamily="34" charset="0"/>
        <a:buChar char="–"/>
        <a:defRPr lang="en-GB" sz="900" kern="1200" baseline="0" dirty="0" smtClean="0">
          <a:solidFill>
            <a:schemeClr val="tx1"/>
          </a:solidFill>
          <a:latin typeface="Arial" pitchFamily="34" charset="0"/>
          <a:ea typeface="+mn-ea"/>
          <a:cs typeface="+mn-cs"/>
        </a:defRPr>
      </a:lvl8pPr>
      <a:lvl9pPr marL="1255713" indent="-174625" algn="l" defTabSz="914400" rtl="0" eaLnBrk="1" latinLnBrk="0" hangingPunct="1">
        <a:lnSpc>
          <a:spcPct val="110000"/>
        </a:lnSpc>
        <a:spcBef>
          <a:spcPts val="600"/>
        </a:spcBef>
        <a:buClr>
          <a:srgbClr val="97989A"/>
        </a:buClr>
        <a:buFont typeface="Arial" pitchFamily="34" charset="0"/>
        <a:buChar char="■"/>
        <a:defRPr lang="en-GB" sz="900" kern="1200" baseline="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"/>
            <a:ext cx="2940148" cy="77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56" name="Text Placeholder 55"/>
          <p:cNvSpPr>
            <a:spLocks noGrp="1"/>
          </p:cNvSpPr>
          <p:nvPr>
            <p:ph type="body" idx="1"/>
          </p:nvPr>
        </p:nvSpPr>
        <p:spPr bwMode="gray">
          <a:xfrm>
            <a:off x="251520" y="1196753"/>
            <a:ext cx="8640960" cy="489607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525424"/>
            <a:ext cx="9144000" cy="467136"/>
          </a:xfrm>
          <a:prstGeom prst="rect">
            <a:avLst/>
          </a:prstGeom>
          <a:gradFill>
            <a:gsLst>
              <a:gs pos="0">
                <a:srgbClr val="9E3039"/>
              </a:gs>
              <a:gs pos="28000">
                <a:srgbClr val="9E3039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Text Box 8"/>
          <p:cNvSpPr txBox="1">
            <a:spLocks noChangeArrowheads="1"/>
          </p:cNvSpPr>
          <p:nvPr/>
        </p:nvSpPr>
        <p:spPr bwMode="gray">
          <a:xfrm>
            <a:off x="251520" y="6381328"/>
            <a:ext cx="5649858" cy="23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72000" rIns="0" bIns="0">
            <a:spAutoFit/>
          </a:bodyPr>
          <a:lstStyle/>
          <a:p>
            <a:pPr fontAlgn="auto">
              <a:spcBef>
                <a:spcPct val="40000"/>
              </a:spcBef>
              <a:spcAft>
                <a:spcPts val="0"/>
              </a:spcAft>
            </a:pPr>
            <a:r>
              <a:rPr lang="en-GB" sz="700" dirty="0">
                <a:solidFill>
                  <a:srgbClr val="9E3039"/>
                </a:solidFill>
                <a:latin typeface="Arial"/>
              </a:rPr>
              <a:t>© 2014, </a:t>
            </a:r>
            <a:r>
              <a:rPr lang="en-GB" sz="1050" dirty="0" err="1">
                <a:solidFill>
                  <a:srgbClr val="9E3039"/>
                </a:solidFill>
                <a:latin typeface="Vijaya" panose="020B0604020202020204" pitchFamily="34" charset="0"/>
                <a:cs typeface="Vijaya" panose="020B0604020202020204" pitchFamily="34" charset="0"/>
              </a:rPr>
              <a:t>Wijnkennis</a:t>
            </a:r>
            <a:r>
              <a:rPr lang="en-GB" sz="1050" dirty="0">
                <a:solidFill>
                  <a:srgbClr val="9E3039"/>
                </a:solidFill>
                <a:latin typeface="Vijaya" panose="020B0604020202020204" pitchFamily="34" charset="0"/>
                <a:cs typeface="Vijaya" panose="020B0604020202020204" pitchFamily="34" charset="0"/>
              </a:rPr>
              <a:t>  </a:t>
            </a:r>
          </a:p>
        </p:txBody>
      </p:sp>
      <p:sp>
        <p:nvSpPr>
          <p:cNvPr id="59" name="Rectangle 58"/>
          <p:cNvSpPr/>
          <p:nvPr/>
        </p:nvSpPr>
        <p:spPr bwMode="gray">
          <a:xfrm>
            <a:off x="8428246" y="6381332"/>
            <a:ext cx="464234" cy="280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2000" tIns="7200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40000"/>
              </a:spcBef>
            </a:pPr>
            <a:fld id="{358FC8E3-FE67-4452-9F4E-9A47A20D0542}" type="slidenum">
              <a:rPr lang="en-GB" sz="900">
                <a:solidFill>
                  <a:srgbClr val="9E3039"/>
                </a:solidFill>
                <a:latin typeface="Arial"/>
              </a:rPr>
              <a:pPr algn="r">
                <a:spcBef>
                  <a:spcPct val="40000"/>
                </a:spcBef>
              </a:pPr>
              <a:t>‹nr.›</a:t>
            </a:fld>
            <a:endParaRPr lang="en-GB" sz="900" dirty="0">
              <a:solidFill>
                <a:srgbClr val="9E3039"/>
              </a:solidFill>
              <a:latin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939575" y="524508"/>
            <a:ext cx="263769" cy="247650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203345" y="524508"/>
            <a:ext cx="7940656" cy="0"/>
          </a:xfrm>
          <a:prstGeom prst="line">
            <a:avLst/>
          </a:prstGeom>
          <a:ln>
            <a:solidFill>
              <a:srgbClr val="9E30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itle Placeholder 54"/>
          <p:cNvSpPr>
            <a:spLocks noGrp="1"/>
          </p:cNvSpPr>
          <p:nvPr>
            <p:ph type="title"/>
          </p:nvPr>
        </p:nvSpPr>
        <p:spPr bwMode="gray">
          <a:xfrm>
            <a:off x="251520" y="523593"/>
            <a:ext cx="6314548" cy="38465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pPr lvl="0"/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2644401" y="133465"/>
            <a:ext cx="29574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39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xStyles>
    <p:titleStyle>
      <a:lvl1pPr algn="l" defTabSz="914400" rtl="0" eaLnBrk="1" latinLnBrk="0" hangingPunct="1">
        <a:spcBef>
          <a:spcPct val="0"/>
        </a:spcBef>
        <a:buNone/>
        <a:defRPr lang="en-GB" sz="2400" b="1" kern="1200" baseline="0" noProof="0" dirty="0" smtClean="0">
          <a:solidFill>
            <a:schemeClr val="bg1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eaLnBrk="1" hangingPunct="1">
        <a:defRPr sz="1600" b="1">
          <a:solidFill>
            <a:srgbClr val="00338D"/>
          </a:solidFill>
          <a:latin typeface="+mj-lt"/>
        </a:defRPr>
      </a:lvl2pPr>
      <a:lvl3pPr eaLnBrk="1" hangingPunct="1">
        <a:defRPr sz="1600" b="1">
          <a:solidFill>
            <a:srgbClr val="00338D"/>
          </a:solidFill>
          <a:latin typeface="+mj-lt"/>
        </a:defRPr>
      </a:lvl3pPr>
      <a:lvl4pPr eaLnBrk="1" hangingPunct="1">
        <a:defRPr sz="1600" b="1">
          <a:solidFill>
            <a:srgbClr val="00338D"/>
          </a:solidFill>
          <a:latin typeface="+mj-lt"/>
        </a:defRPr>
      </a:lvl4pPr>
      <a:lvl5pPr eaLnBrk="1" hangingPunct="1">
        <a:defRPr sz="1600" b="1">
          <a:solidFill>
            <a:srgbClr val="00338D"/>
          </a:solidFill>
          <a:latin typeface="+mj-lt"/>
        </a:defRPr>
      </a:lvl5pPr>
      <a:lvl6pPr eaLnBrk="1" hangingPunct="1">
        <a:defRPr sz="1600" b="1">
          <a:solidFill>
            <a:srgbClr val="00338D"/>
          </a:solidFill>
          <a:latin typeface="+mj-lt"/>
        </a:defRPr>
      </a:lvl6pPr>
      <a:lvl7pPr eaLnBrk="1" hangingPunct="1">
        <a:defRPr sz="1600" b="1">
          <a:solidFill>
            <a:srgbClr val="00338D"/>
          </a:solidFill>
          <a:latin typeface="+mj-lt"/>
        </a:defRPr>
      </a:lvl7pPr>
      <a:lvl8pPr eaLnBrk="1" hangingPunct="1">
        <a:defRPr sz="1600" b="1">
          <a:solidFill>
            <a:srgbClr val="00338D"/>
          </a:solidFill>
          <a:latin typeface="+mj-lt"/>
        </a:defRPr>
      </a:lvl8pPr>
      <a:lvl9pPr eaLnBrk="1" hangingPunct="1">
        <a:defRPr sz="1600" b="1">
          <a:solidFill>
            <a:srgbClr val="00338D"/>
          </a:solidFill>
          <a:latin typeface="+mj-lt"/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lang="en-US" sz="900" b="1" kern="1200" noProof="0" dirty="0" smtClean="0">
          <a:solidFill>
            <a:srgbClr val="00338D"/>
          </a:solidFill>
          <a:latin typeface="Arial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lang="en-US" sz="900" b="0" kern="120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2pPr>
      <a:lvl3pPr marL="177800" indent="-177800" algn="l" defTabSz="914400" rtl="0" eaLnBrk="1" latinLnBrk="0" hangingPunct="1">
        <a:lnSpc>
          <a:spcPct val="100000"/>
        </a:lnSpc>
        <a:spcBef>
          <a:spcPts val="600"/>
        </a:spcBef>
        <a:buClr>
          <a:srgbClr val="97989A"/>
        </a:buClr>
        <a:buFont typeface="Arial" pitchFamily="34" charset="0"/>
        <a:buChar char="■"/>
        <a:defRPr lang="en-US" sz="900" b="0" kern="120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3pPr>
      <a:lvl4pPr marL="355600" indent="-177800" algn="l" defTabSz="914400" rtl="0" eaLnBrk="1" latinLnBrk="0" hangingPunct="1">
        <a:lnSpc>
          <a:spcPct val="100000"/>
        </a:lnSpc>
        <a:spcBef>
          <a:spcPts val="600"/>
        </a:spcBef>
        <a:buClr>
          <a:srgbClr val="97989A"/>
        </a:buClr>
        <a:buFont typeface="Arial" pitchFamily="34" charset="0"/>
        <a:buChar char="–"/>
        <a:defRPr lang="en-US" sz="900" b="0" kern="120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4pPr>
      <a:lvl5pPr marL="534988" indent="-174625" algn="l" defTabSz="914400" rtl="0" eaLnBrk="1" latinLnBrk="0" hangingPunct="1">
        <a:lnSpc>
          <a:spcPct val="100000"/>
        </a:lnSpc>
        <a:spcBef>
          <a:spcPts val="600"/>
        </a:spcBef>
        <a:buClr>
          <a:srgbClr val="97989A"/>
        </a:buClr>
        <a:buFont typeface="Arial" pitchFamily="34" charset="0"/>
        <a:buChar char="■"/>
        <a:defRPr lang="en-GB" sz="900" b="0" kern="1200" baseline="0" noProof="0" dirty="0" smtClean="0">
          <a:solidFill>
            <a:schemeClr val="tx1"/>
          </a:solidFill>
          <a:latin typeface="Arial"/>
          <a:ea typeface="+mn-ea"/>
          <a:cs typeface="Arial" pitchFamily="34" charset="0"/>
        </a:defRPr>
      </a:lvl5pPr>
      <a:lvl6pPr marL="720725" indent="-185738" algn="l" defTabSz="914400" rtl="0" eaLnBrk="1" latinLnBrk="0" hangingPunct="1">
        <a:lnSpc>
          <a:spcPct val="110000"/>
        </a:lnSpc>
        <a:spcBef>
          <a:spcPts val="600"/>
        </a:spcBef>
        <a:buClr>
          <a:srgbClr val="97989A"/>
        </a:buClr>
        <a:buFont typeface="Arial" pitchFamily="34" charset="0"/>
        <a:buChar char="–"/>
        <a:defRPr lang="en-GB" sz="9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895350" indent="-174625" algn="l" defTabSz="914400" rtl="0" eaLnBrk="1" latinLnBrk="0" hangingPunct="1">
        <a:lnSpc>
          <a:spcPct val="110000"/>
        </a:lnSpc>
        <a:spcBef>
          <a:spcPts val="600"/>
        </a:spcBef>
        <a:buClr>
          <a:srgbClr val="97989A"/>
        </a:buClr>
        <a:buFont typeface="Arial" pitchFamily="34" charset="0"/>
        <a:buChar char="■"/>
        <a:defRPr lang="en-GB" sz="900" kern="1200" baseline="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081088" indent="-185738" algn="l" defTabSz="914400" rtl="0" eaLnBrk="1" latinLnBrk="0" hangingPunct="1">
        <a:lnSpc>
          <a:spcPct val="110000"/>
        </a:lnSpc>
        <a:spcBef>
          <a:spcPts val="600"/>
        </a:spcBef>
        <a:buClr>
          <a:srgbClr val="97989A"/>
        </a:buClr>
        <a:buFont typeface="Arial" pitchFamily="34" charset="0"/>
        <a:buChar char="–"/>
        <a:defRPr lang="en-GB" sz="900" kern="1200" baseline="0" dirty="0" smtClean="0">
          <a:solidFill>
            <a:schemeClr val="tx1"/>
          </a:solidFill>
          <a:latin typeface="Arial" pitchFamily="34" charset="0"/>
          <a:ea typeface="+mn-ea"/>
          <a:cs typeface="+mn-cs"/>
        </a:defRPr>
      </a:lvl8pPr>
      <a:lvl9pPr marL="1255713" indent="-174625" algn="l" defTabSz="914400" rtl="0" eaLnBrk="1" latinLnBrk="0" hangingPunct="1">
        <a:lnSpc>
          <a:spcPct val="110000"/>
        </a:lnSpc>
        <a:spcBef>
          <a:spcPts val="600"/>
        </a:spcBef>
        <a:buClr>
          <a:srgbClr val="97989A"/>
        </a:buClr>
        <a:buFont typeface="Arial" pitchFamily="34" charset="0"/>
        <a:buChar char="■"/>
        <a:defRPr lang="en-GB" sz="900" kern="1200" baseline="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6330094" cy="384652"/>
          </a:xfrm>
        </p:spPr>
        <p:txBody>
          <a:bodyPr anchor="ctr">
            <a:noAutofit/>
          </a:bodyPr>
          <a:lstStyle/>
          <a:p>
            <a:r>
              <a:rPr lang="nl-NL" altLang="nl-BE" sz="2000" dirty="0" err="1" smtClean="0"/>
              <a:t>Sancerre</a:t>
            </a:r>
            <a:r>
              <a:rPr lang="nl-NL" altLang="nl-BE" sz="2000" dirty="0" smtClean="0"/>
              <a:t> – Wijnen van een inspirerende </a:t>
            </a:r>
            <a:r>
              <a:rPr lang="nl-NL" altLang="nl-BE" sz="2000" dirty="0" err="1" smtClean="0"/>
              <a:t>terroir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r>
              <a:rPr lang="en-GB" dirty="0"/>
              <a:t>http://www.vins-centre-loire.com/sancerre/</a:t>
            </a: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10895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7106" name="Picture 2" descr="http://www.vins-centre-loire.com/sancerre/im/ttcartesancerr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420888"/>
            <a:ext cx="4203210" cy="1944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6330094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– Algemene gegevens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6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683568" y="1124744"/>
            <a:ext cx="8208912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Sancerre</a:t>
            </a:r>
            <a:r>
              <a:rPr lang="nl-BE" sz="1600" b="1" dirty="0" smtClean="0">
                <a:solidFill>
                  <a:srgbClr val="002060"/>
                </a:solidFill>
              </a:rPr>
              <a:t> ligt in de </a:t>
            </a:r>
            <a:r>
              <a:rPr lang="nl-BE" sz="1600" b="1" dirty="0" err="1" smtClean="0">
                <a:solidFill>
                  <a:srgbClr val="002060"/>
                </a:solidFill>
              </a:rPr>
              <a:t>Loire</a:t>
            </a:r>
            <a:r>
              <a:rPr lang="nl-BE" sz="1600" b="1" dirty="0" smtClean="0">
                <a:solidFill>
                  <a:srgbClr val="002060"/>
                </a:solidFill>
              </a:rPr>
              <a:t> (</a:t>
            </a:r>
            <a:r>
              <a:rPr lang="nl-BE" sz="1600" b="1" dirty="0" err="1" smtClean="0">
                <a:solidFill>
                  <a:srgbClr val="002060"/>
                </a:solidFill>
              </a:rPr>
              <a:t>Vignobles</a:t>
            </a:r>
            <a:r>
              <a:rPr lang="nl-BE" sz="1600" b="1" dirty="0" smtClean="0">
                <a:solidFill>
                  <a:srgbClr val="002060"/>
                </a:solidFill>
              </a:rPr>
              <a:t> du Centre </a:t>
            </a:r>
            <a:r>
              <a:rPr lang="nl-BE" sz="1600" b="1" dirty="0" err="1" smtClean="0">
                <a:solidFill>
                  <a:srgbClr val="002060"/>
                </a:solidFill>
              </a:rPr>
              <a:t>Loire</a:t>
            </a:r>
            <a:r>
              <a:rPr lang="nl-BE" sz="1600" b="1" dirty="0" smtClean="0">
                <a:solidFill>
                  <a:srgbClr val="002060"/>
                </a:solidFill>
              </a:rPr>
              <a:t>)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Ten oosten van </a:t>
            </a:r>
            <a:r>
              <a:rPr lang="nl-BE" sz="1600" b="1" dirty="0" err="1" smtClean="0">
                <a:solidFill>
                  <a:srgbClr val="002060"/>
                </a:solidFill>
              </a:rPr>
              <a:t>Bourges</a:t>
            </a:r>
            <a:r>
              <a:rPr lang="nl-BE" sz="1600" b="1" dirty="0" smtClean="0">
                <a:solidFill>
                  <a:srgbClr val="002060"/>
                </a:solidFill>
              </a:rPr>
              <a:t> aan de oevers van de </a:t>
            </a:r>
            <a:r>
              <a:rPr lang="nl-BE" sz="1600" b="1" dirty="0" err="1" smtClean="0">
                <a:solidFill>
                  <a:srgbClr val="002060"/>
                </a:solidFill>
              </a:rPr>
              <a:t>Loire</a:t>
            </a:r>
            <a:r>
              <a:rPr lang="nl-BE" sz="1600" b="1" dirty="0" smtClean="0">
                <a:solidFill>
                  <a:srgbClr val="002060"/>
                </a:solidFill>
              </a:rPr>
              <a:t> rivier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Totale oppervlakte bedraagt 2903 ha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Witte wijn van uitsluitend Sauvignon Blanc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Rode &amp; Rosé wijn van </a:t>
            </a:r>
            <a:r>
              <a:rPr lang="nl-BE" sz="1600" b="1" dirty="0" err="1" smtClean="0">
                <a:solidFill>
                  <a:srgbClr val="002060"/>
                </a:solidFill>
              </a:rPr>
              <a:t>Pinot</a:t>
            </a:r>
            <a:r>
              <a:rPr lang="nl-BE" sz="1600" b="1" dirty="0" smtClean="0">
                <a:solidFill>
                  <a:srgbClr val="002060"/>
                </a:solidFill>
              </a:rPr>
              <a:t> </a:t>
            </a:r>
            <a:r>
              <a:rPr lang="nl-BE" sz="1600" b="1" dirty="0" err="1" smtClean="0">
                <a:solidFill>
                  <a:srgbClr val="002060"/>
                </a:solidFill>
              </a:rPr>
              <a:t>Noir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AOC sinds 1936 (1959 voor rood)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Verspreiding over de gemeentes:</a:t>
            </a:r>
            <a:endParaRPr lang="nl-BE" sz="1600" b="1" dirty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Bannay</a:t>
            </a:r>
            <a:endParaRPr lang="nl-BE" sz="1600" dirty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Bué</a:t>
            </a:r>
            <a:endParaRPr lang="nl-BE" sz="1600" dirty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Crézancy</a:t>
            </a:r>
            <a:endParaRPr lang="nl-BE" sz="16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Menetou-Ratel</a:t>
            </a:r>
            <a:endParaRPr lang="nl-BE" sz="16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Ménétréol</a:t>
            </a:r>
            <a:endParaRPr lang="nl-BE" sz="16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Montigny</a:t>
            </a:r>
            <a:endParaRPr lang="nl-BE" sz="16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St-Satur</a:t>
            </a:r>
            <a:endParaRPr lang="nl-BE" sz="16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Ste-Gemme</a:t>
            </a:r>
            <a:endParaRPr lang="nl-BE" sz="16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Sancerre</a:t>
            </a:r>
            <a:endParaRPr lang="nl-BE" sz="16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Sury-en-Vaux</a:t>
            </a:r>
            <a:endParaRPr lang="nl-BE" sz="16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Thauvenay</a:t>
            </a:r>
            <a:endParaRPr lang="nl-BE" sz="16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Veaugues</a:t>
            </a:r>
            <a:endParaRPr lang="nl-BE" sz="16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Verdigny</a:t>
            </a:r>
            <a:endParaRPr lang="nl-BE" sz="16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1600" dirty="0" err="1" smtClean="0"/>
              <a:t>Vinon</a:t>
            </a:r>
            <a:endParaRPr lang="nl-BE" sz="1600" dirty="0"/>
          </a:p>
        </p:txBody>
      </p:sp>
      <p:pic>
        <p:nvPicPr>
          <p:cNvPr id="4" name="Picture 2" descr="http://www.vins-centre-loire.com/sancerre/im/carteSancerr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9" y="1895052"/>
            <a:ext cx="3419872" cy="44387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3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6330094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- </a:t>
            </a:r>
            <a:r>
              <a:rPr lang="nl-BE" altLang="nl-BE" sz="2000" dirty="0" err="1" smtClean="0"/>
              <a:t>Terroir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/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683568" y="1124744"/>
            <a:ext cx="82089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2000" b="1" dirty="0" smtClean="0">
                <a:solidFill>
                  <a:srgbClr val="002060"/>
                </a:solidFill>
              </a:rPr>
              <a:t>Drie verscheidene </a:t>
            </a:r>
            <a:r>
              <a:rPr lang="nl-BE" sz="2000" b="1" dirty="0" err="1" smtClean="0">
                <a:solidFill>
                  <a:srgbClr val="002060"/>
                </a:solidFill>
              </a:rPr>
              <a:t>terroirs</a:t>
            </a:r>
            <a:r>
              <a:rPr lang="nl-BE" sz="2000" b="1" dirty="0" smtClean="0">
                <a:solidFill>
                  <a:srgbClr val="002060"/>
                </a:solidFill>
              </a:rPr>
              <a:t> typeren </a:t>
            </a:r>
            <a:r>
              <a:rPr lang="nl-BE" sz="2000" b="1" dirty="0" err="1" smtClean="0">
                <a:solidFill>
                  <a:srgbClr val="002060"/>
                </a:solidFill>
              </a:rPr>
              <a:t>Sancerre</a:t>
            </a:r>
            <a:r>
              <a:rPr lang="nl-BE" sz="2000" b="1" dirty="0" smtClean="0">
                <a:solidFill>
                  <a:srgbClr val="002060"/>
                </a:solidFill>
              </a:rPr>
              <a:t>:</a:t>
            </a:r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2000" dirty="0" smtClean="0"/>
              <a:t>Les </a:t>
            </a:r>
            <a:r>
              <a:rPr lang="nl-BE" sz="2000" dirty="0" err="1" smtClean="0"/>
              <a:t>terres</a:t>
            </a:r>
            <a:r>
              <a:rPr lang="nl-BE" sz="2000" dirty="0" smtClean="0"/>
              <a:t> </a:t>
            </a:r>
            <a:r>
              <a:rPr lang="nl-BE" sz="2000" dirty="0" err="1" smtClean="0"/>
              <a:t>blanches</a:t>
            </a:r>
            <a:r>
              <a:rPr lang="nl-BE" sz="2000" dirty="0" smtClean="0"/>
              <a:t> – op de heuvelruggen ten westen van </a:t>
            </a:r>
            <a:r>
              <a:rPr lang="nl-BE" sz="2000" dirty="0" err="1" smtClean="0"/>
              <a:t>Sancerre</a:t>
            </a:r>
            <a:r>
              <a:rPr lang="nl-BE" sz="2000" dirty="0" smtClean="0"/>
              <a:t> (</a:t>
            </a:r>
            <a:r>
              <a:rPr lang="nl-BE" sz="2000" dirty="0" err="1" smtClean="0"/>
              <a:t>argilo-calcaire</a:t>
            </a:r>
            <a:r>
              <a:rPr lang="nl-BE" sz="2000" dirty="0" smtClean="0"/>
              <a:t>)</a:t>
            </a:r>
            <a:br>
              <a:rPr lang="nl-BE" sz="2000" dirty="0" smtClean="0"/>
            </a:br>
            <a:r>
              <a:rPr lang="nl-BE" sz="2000" dirty="0" err="1" smtClean="0"/>
              <a:t>Terroir</a:t>
            </a:r>
            <a:r>
              <a:rPr lang="nl-BE" sz="2000" dirty="0" smtClean="0"/>
              <a:t> is 145 miljoen jaar geleden ontstaan en de </a:t>
            </a:r>
            <a:r>
              <a:rPr lang="nl-BE" sz="2000" dirty="0" err="1" smtClean="0"/>
              <a:t>onderbodem</a:t>
            </a:r>
            <a:r>
              <a:rPr lang="nl-BE" sz="2000" dirty="0" smtClean="0"/>
              <a:t> is </a:t>
            </a:r>
            <a:r>
              <a:rPr lang="nl-BE" sz="2000" dirty="0" err="1" smtClean="0"/>
              <a:t>Jurassique</a:t>
            </a:r>
            <a:r>
              <a:rPr lang="nl-BE" sz="2000" dirty="0" smtClean="0"/>
              <a:t> en </a:t>
            </a:r>
            <a:r>
              <a:rPr lang="nl-BE" sz="2000" dirty="0" err="1" smtClean="0"/>
              <a:t>Kiiméridgien</a:t>
            </a:r>
            <a:r>
              <a:rPr lang="nl-BE" sz="2000" dirty="0" smtClean="0"/>
              <a:t>.</a:t>
            </a:r>
            <a:br>
              <a:rPr lang="nl-BE" sz="2000" dirty="0" smtClean="0"/>
            </a:br>
            <a:endParaRPr lang="nl-BE" sz="20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2000" dirty="0" smtClean="0"/>
              <a:t>Les </a:t>
            </a:r>
            <a:r>
              <a:rPr lang="nl-BE" sz="2000" dirty="0" err="1" smtClean="0"/>
              <a:t>caillottes</a:t>
            </a:r>
            <a:r>
              <a:rPr lang="nl-BE" sz="2000" dirty="0" smtClean="0"/>
              <a:t> (of les </a:t>
            </a:r>
            <a:r>
              <a:rPr lang="nl-BE" sz="2000" dirty="0" err="1" smtClean="0"/>
              <a:t>calcaires</a:t>
            </a:r>
            <a:r>
              <a:rPr lang="nl-BE" sz="2000" dirty="0" smtClean="0"/>
              <a:t>) – steenachtig en kalkrijk</a:t>
            </a:r>
            <a:br>
              <a:rPr lang="nl-BE" sz="2000" dirty="0" smtClean="0"/>
            </a:br>
            <a:r>
              <a:rPr lang="nl-BE" sz="2000" dirty="0" err="1" smtClean="0"/>
              <a:t>Terroir</a:t>
            </a:r>
            <a:r>
              <a:rPr lang="nl-BE" sz="2000" dirty="0" smtClean="0"/>
              <a:t> is 148 miljoen jaar geleden ontstaan, gelegen tussen Les </a:t>
            </a:r>
            <a:r>
              <a:rPr lang="nl-BE" sz="2000" dirty="0" err="1" smtClean="0"/>
              <a:t>Marnes</a:t>
            </a:r>
            <a:r>
              <a:rPr lang="nl-BE" sz="2000" dirty="0" smtClean="0"/>
              <a:t> en </a:t>
            </a:r>
            <a:r>
              <a:rPr lang="nl-BE" sz="2000" dirty="0" err="1" smtClean="0"/>
              <a:t>Sancerre</a:t>
            </a:r>
            <a:r>
              <a:rPr lang="nl-BE" sz="2000" dirty="0" smtClean="0"/>
              <a:t>.</a:t>
            </a:r>
            <a:br>
              <a:rPr lang="nl-BE" sz="2000" dirty="0" smtClean="0"/>
            </a:br>
            <a:endParaRPr lang="nl-BE" sz="20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nl-BE" sz="2000" dirty="0" smtClean="0"/>
              <a:t>Les </a:t>
            </a:r>
            <a:r>
              <a:rPr lang="nl-BE" sz="2000" dirty="0" err="1" smtClean="0"/>
              <a:t>terres</a:t>
            </a:r>
            <a:r>
              <a:rPr lang="nl-BE" sz="2000" dirty="0" smtClean="0"/>
              <a:t> </a:t>
            </a:r>
            <a:r>
              <a:rPr lang="nl-BE" sz="2000" dirty="0" err="1" smtClean="0"/>
              <a:t>argilo-silicieuses</a:t>
            </a:r>
            <a:r>
              <a:rPr lang="nl-BE" sz="2000" dirty="0" smtClean="0"/>
              <a:t> – op de heuvelruggen ten oosten van </a:t>
            </a:r>
            <a:r>
              <a:rPr lang="nl-BE" sz="2000" dirty="0" err="1" smtClean="0"/>
              <a:t>Sancerre</a:t>
            </a:r>
            <a:r>
              <a:rPr lang="nl-BE" sz="2000" dirty="0" smtClean="0"/>
              <a:t/>
            </a:r>
            <a:br>
              <a:rPr lang="nl-BE" sz="2000" dirty="0" smtClean="0"/>
            </a:br>
            <a:r>
              <a:rPr lang="nl-BE" sz="2000" dirty="0" smtClean="0"/>
              <a:t>Ongeveer 53 miljoen jaar geleden ontstaan en bevat veel silex. Deze zorgt voor een natuurlijke opwarming in de wijngaarden. </a:t>
            </a:r>
            <a:br>
              <a:rPr lang="nl-BE" sz="2000" dirty="0" smtClean="0"/>
            </a:br>
            <a:endParaRPr lang="nl-BE" sz="2000" dirty="0" smtClean="0"/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nl-BE" sz="2000" dirty="0" smtClean="0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349" y="5086730"/>
            <a:ext cx="2419350" cy="1209675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60" y="5086730"/>
            <a:ext cx="2419350" cy="1209675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0372" y="5121738"/>
            <a:ext cx="241935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6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6330094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- </a:t>
            </a:r>
            <a:r>
              <a:rPr lang="nl-BE" altLang="nl-BE" sz="2000" dirty="0" err="1" smtClean="0"/>
              <a:t>Terroir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330217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http://www.vins-centre-loire.com/sancerre/im/coupe-ge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000367"/>
            <a:ext cx="7920880" cy="53809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751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6330094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- </a:t>
            </a:r>
            <a:r>
              <a:rPr lang="nl-BE" altLang="nl-BE" sz="2000" dirty="0" err="1" smtClean="0"/>
              <a:t>Terroir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330217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8370" name="Picture 2" descr="http://www.sommelierjournal.com/files/archive/2010/06/55/figures/55-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80728"/>
            <a:ext cx="8352928" cy="5372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751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6330094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- Kerncijfers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330217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981023"/>
            <a:ext cx="8928992" cy="5400305"/>
          </a:xfrm>
          <a:prstGeom prst="rect">
            <a:avLst/>
          </a:prstGeom>
        </p:spPr>
      </p:pic>
      <p:pic>
        <p:nvPicPr>
          <p:cNvPr id="1025" name="Picture 1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 descr="traitable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feuilletabl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1" name="Afbeelding 33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0" name="Afbeelding 32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9" name="Afbeelding 31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8" name="Afbeelding 30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7" name="Afbeelding 29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6" name="Afbeelding 28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" name="Afbeelding 27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Afbeelding 26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3" name="Afbeelding 25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Afbeelding 24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1" name="Afbeelding 23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Afbeelding 22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9" name="Afbeelding 21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Afbeelding 20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7" name="Afbeelding 19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Afbeelding 18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" name="Afbeelding 17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Afbeelding 16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3" name="Afbeelding 15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Afbeelding 14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1" name="Afbeelding 13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Afbeelding 12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" name="Afbeelding 11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Afbeelding 10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7" name="Afbeelding 9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Afbeelding 8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Afbeelding 7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Afbeelding 6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Afbeelding 5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Afbeelding 4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Afbeelding 3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Afbeelding 2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Afbeelding 1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4" name="Picture 100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3" name="Picture 99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2" name="Picture 98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1" name="Picture 97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0" name="Picture 96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9" name="Picture 95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8" name="Picture 94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7" name="Picture 93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" name="Picture 92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5" name="Picture 91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4" name="Picture 90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3" name="Picture 89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2" name="Picture 88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1" name="Picture 87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0" name="Picture 86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9" name="Picture 85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8" name="Picture 84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7" name="Picture 83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" name="Picture 82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5" name="Picture 81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4" name="Picture 80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3" name="Picture 79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2" name="Picture 78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1" name="Picture 77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0" name="Picture 76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9" name="Picture 75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8" name="Picture 74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7" name="Picture 73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6" name="Picture 72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" name="Picture 71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4" name="Picture 70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3" name="Picture 69" descr="http://www.vins-centre-loire.com/vignobles/im/traitableau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Picture 68" descr="http://www.vins-centre-loire.com/vignobles/im/feuilletableau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63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8656506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– De Proeverij: 1. Daniel </a:t>
            </a:r>
            <a:r>
              <a:rPr lang="nl-BE" altLang="nl-BE" sz="2000" dirty="0" err="1" smtClean="0"/>
              <a:t>Crochet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Plante</a:t>
            </a:r>
            <a:r>
              <a:rPr lang="nl-BE" altLang="nl-BE" sz="2000" dirty="0" smtClean="0"/>
              <a:t> de </a:t>
            </a:r>
            <a:r>
              <a:rPr lang="nl-BE" altLang="nl-BE" sz="2000" dirty="0" err="1" smtClean="0"/>
              <a:t>Près</a:t>
            </a:r>
            <a:r>
              <a:rPr lang="nl-BE" altLang="nl-BE" sz="2000" dirty="0" smtClean="0"/>
              <a:t> 2012 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6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2483768" y="1772816"/>
            <a:ext cx="6408712" cy="344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Lieu</a:t>
            </a:r>
            <a:r>
              <a:rPr lang="nl-BE" sz="1600" b="1" dirty="0" smtClean="0">
                <a:solidFill>
                  <a:srgbClr val="002060"/>
                </a:solidFill>
              </a:rPr>
              <a:t> dit in </a:t>
            </a:r>
            <a:r>
              <a:rPr lang="nl-BE" sz="1600" b="1" dirty="0" err="1" smtClean="0">
                <a:solidFill>
                  <a:srgbClr val="002060"/>
                </a:solidFill>
              </a:rPr>
              <a:t>Bué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Terroir</a:t>
            </a:r>
            <a:r>
              <a:rPr lang="nl-BE" sz="1600" b="1" dirty="0" smtClean="0">
                <a:solidFill>
                  <a:srgbClr val="002060"/>
                </a:solidFill>
              </a:rPr>
              <a:t>: Les </a:t>
            </a:r>
            <a:r>
              <a:rPr lang="nl-BE" sz="1600" b="1" dirty="0" err="1" smtClean="0">
                <a:solidFill>
                  <a:srgbClr val="002060"/>
                </a:solidFill>
              </a:rPr>
              <a:t>Calcaires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Leeftijd van de stokken: 46 jaar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Grote wijngaard: 27 </a:t>
            </a:r>
            <a:r>
              <a:rPr lang="nl-BE" sz="1600" b="1" dirty="0" err="1" smtClean="0">
                <a:solidFill>
                  <a:srgbClr val="002060"/>
                </a:solidFill>
              </a:rPr>
              <a:t>ares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Sauvingon</a:t>
            </a:r>
            <a:r>
              <a:rPr lang="nl-BE" sz="1600" b="1" dirty="0" smtClean="0">
                <a:solidFill>
                  <a:srgbClr val="002060"/>
                </a:solidFill>
              </a:rPr>
              <a:t> Blanc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Oriëntatie wijngaard: Zuidelijk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Vinificatie: Koude schilweking gedurende 48 uur. Vergisting in </a:t>
            </a:r>
            <a:r>
              <a:rPr lang="nl-BE" sz="1600" b="1" dirty="0" err="1" smtClean="0">
                <a:solidFill>
                  <a:srgbClr val="002060"/>
                </a:solidFill>
              </a:rPr>
              <a:t>cuves</a:t>
            </a:r>
            <a:r>
              <a:rPr lang="nl-BE" sz="1600" b="1" dirty="0" smtClean="0">
                <a:solidFill>
                  <a:srgbClr val="002060"/>
                </a:solidFill>
              </a:rPr>
              <a:t> tegen 17 à 19°C. Sur </a:t>
            </a:r>
            <a:r>
              <a:rPr lang="nl-BE" sz="1600" b="1" dirty="0" err="1" smtClean="0">
                <a:solidFill>
                  <a:srgbClr val="002060"/>
                </a:solidFill>
              </a:rPr>
              <a:t>lie</a:t>
            </a:r>
            <a:r>
              <a:rPr lang="nl-BE" sz="1600" b="1" dirty="0" smtClean="0">
                <a:solidFill>
                  <a:srgbClr val="002060"/>
                </a:solidFill>
              </a:rPr>
              <a:t> met </a:t>
            </a:r>
            <a:r>
              <a:rPr lang="nl-BE" sz="1600" b="1" dirty="0" err="1" smtClean="0">
                <a:solidFill>
                  <a:srgbClr val="002060"/>
                </a:solidFill>
              </a:rPr>
              <a:t>batonnage</a:t>
            </a:r>
            <a:r>
              <a:rPr lang="nl-BE" sz="1600" b="1" dirty="0" smtClean="0">
                <a:solidFill>
                  <a:srgbClr val="002060"/>
                </a:solidFill>
              </a:rPr>
              <a:t> gedurende 8 à 10 maanden. Geen filtering.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Vinvino</a:t>
            </a:r>
            <a:r>
              <a:rPr lang="nl-BE" sz="1600" b="1" dirty="0" smtClean="0">
                <a:solidFill>
                  <a:srgbClr val="002060"/>
                </a:solidFill>
              </a:rPr>
              <a:t> (Sint Truiden) – 18,15 €</a:t>
            </a:r>
            <a:endParaRPr lang="nl-BE" sz="1600" b="1" dirty="0">
              <a:solidFill>
                <a:srgbClr val="002060"/>
              </a:solidFill>
            </a:endParaRPr>
          </a:p>
        </p:txBody>
      </p:sp>
      <p:pic>
        <p:nvPicPr>
          <p:cNvPr id="24580" name="Picture 4" descr="Sancerre Blanc Plante des Pres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72816"/>
            <a:ext cx="2508666" cy="33448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3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8656506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– De Proeverij: 2. André </a:t>
            </a:r>
            <a:r>
              <a:rPr lang="nl-BE" altLang="nl-BE" sz="2000" dirty="0" err="1" smtClean="0"/>
              <a:t>Neveu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Le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Manoir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Vieilles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Vignes</a:t>
            </a:r>
            <a:r>
              <a:rPr lang="nl-BE" altLang="nl-BE" sz="2000" dirty="0" smtClean="0"/>
              <a:t> 2014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339752" y="1196975"/>
            <a:ext cx="6552202" cy="48958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6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2483768" y="1772816"/>
            <a:ext cx="64087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Lieu</a:t>
            </a:r>
            <a:r>
              <a:rPr lang="nl-BE" sz="1600" b="1" dirty="0" smtClean="0">
                <a:solidFill>
                  <a:srgbClr val="002060"/>
                </a:solidFill>
              </a:rPr>
              <a:t> dit in </a:t>
            </a:r>
            <a:r>
              <a:rPr lang="nl-BE" sz="1600" b="1" dirty="0" err="1" smtClean="0">
                <a:solidFill>
                  <a:srgbClr val="002060"/>
                </a:solidFill>
              </a:rPr>
              <a:t>Chavignol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Terroir</a:t>
            </a:r>
            <a:r>
              <a:rPr lang="nl-BE" sz="1600" b="1" dirty="0" smtClean="0">
                <a:solidFill>
                  <a:srgbClr val="002060"/>
                </a:solidFill>
              </a:rPr>
              <a:t>: Les </a:t>
            </a:r>
            <a:r>
              <a:rPr lang="nl-BE" sz="1600" b="1" dirty="0" err="1" smtClean="0">
                <a:solidFill>
                  <a:srgbClr val="002060"/>
                </a:solidFill>
              </a:rPr>
              <a:t>Calcaires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Leeftijd van de stokken: 50 jaar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Grote wijngaard: Onbekend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Sauvingon</a:t>
            </a:r>
            <a:r>
              <a:rPr lang="nl-BE" sz="1600" b="1" dirty="0" smtClean="0">
                <a:solidFill>
                  <a:srgbClr val="002060"/>
                </a:solidFill>
              </a:rPr>
              <a:t> Blanc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Oriëntatie wijngaard: Onbekend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Vinificatie: Koude schilweking. Vergisting in inox.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Mampaey</a:t>
            </a:r>
            <a:r>
              <a:rPr lang="nl-BE" sz="1600" b="1" dirty="0" smtClean="0">
                <a:solidFill>
                  <a:srgbClr val="002060"/>
                </a:solidFill>
              </a:rPr>
              <a:t> (Groot Bijgaarden) – 14,75 €</a:t>
            </a:r>
            <a:endParaRPr lang="nl-BE" sz="1600" b="1" dirty="0">
              <a:solidFill>
                <a:srgbClr val="002060"/>
              </a:solidFill>
            </a:endParaRPr>
          </a:p>
        </p:txBody>
      </p:sp>
      <p:pic>
        <p:nvPicPr>
          <p:cNvPr id="22530" name="Picture 2" descr="Domaine Andre Neveu 'Le Manoir' Vieilles Vines Sancerre (Loire, France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556428"/>
            <a:ext cx="1728192" cy="42689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3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8908026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– De Proeverij: 3. Roger &amp; Didier </a:t>
            </a:r>
            <a:r>
              <a:rPr lang="nl-BE" altLang="nl-BE" sz="2000" dirty="0" err="1" smtClean="0"/>
              <a:t>Raimbault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Vieilles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Vignes</a:t>
            </a:r>
            <a:r>
              <a:rPr lang="nl-BE" altLang="nl-BE" sz="2000" dirty="0" smtClean="0"/>
              <a:t> 2013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339752" y="1196975"/>
            <a:ext cx="6552202" cy="48958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6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2483768" y="1772816"/>
            <a:ext cx="6408712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Lieu</a:t>
            </a:r>
            <a:r>
              <a:rPr lang="nl-BE" sz="1600" b="1" dirty="0" smtClean="0">
                <a:solidFill>
                  <a:srgbClr val="002060"/>
                </a:solidFill>
              </a:rPr>
              <a:t> dit in </a:t>
            </a:r>
            <a:r>
              <a:rPr lang="nl-BE" sz="1600" b="1" dirty="0" err="1" smtClean="0">
                <a:solidFill>
                  <a:srgbClr val="002060"/>
                </a:solidFill>
              </a:rPr>
              <a:t>Verdigny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Terroir</a:t>
            </a:r>
            <a:r>
              <a:rPr lang="nl-BE" sz="1600" b="1" dirty="0" smtClean="0">
                <a:solidFill>
                  <a:srgbClr val="002060"/>
                </a:solidFill>
              </a:rPr>
              <a:t>: Les </a:t>
            </a:r>
            <a:r>
              <a:rPr lang="nl-BE" sz="1600" b="1" dirty="0" err="1" smtClean="0">
                <a:solidFill>
                  <a:srgbClr val="002060"/>
                </a:solidFill>
              </a:rPr>
              <a:t>Terres</a:t>
            </a:r>
            <a:r>
              <a:rPr lang="nl-BE" sz="1600" b="1" dirty="0" smtClean="0">
                <a:solidFill>
                  <a:srgbClr val="002060"/>
                </a:solidFill>
              </a:rPr>
              <a:t> </a:t>
            </a:r>
            <a:r>
              <a:rPr lang="nl-BE" sz="1600" b="1" dirty="0" err="1" smtClean="0">
                <a:solidFill>
                  <a:srgbClr val="002060"/>
                </a:solidFill>
              </a:rPr>
              <a:t>Blanches</a:t>
            </a:r>
            <a:r>
              <a:rPr lang="nl-BE" sz="1600" b="1" dirty="0" smtClean="0">
                <a:solidFill>
                  <a:srgbClr val="002060"/>
                </a:solidFill>
              </a:rPr>
              <a:t> (</a:t>
            </a:r>
            <a:r>
              <a:rPr lang="nl-BE" sz="1600" b="1" dirty="0" err="1" smtClean="0">
                <a:solidFill>
                  <a:srgbClr val="002060"/>
                </a:solidFill>
              </a:rPr>
              <a:t>Argilo-Calcaire</a:t>
            </a:r>
            <a:r>
              <a:rPr lang="nl-BE" sz="1600" b="1" dirty="0" smtClean="0">
                <a:solidFill>
                  <a:srgbClr val="002060"/>
                </a:solidFill>
              </a:rPr>
              <a:t> – </a:t>
            </a:r>
            <a:r>
              <a:rPr lang="nl-BE" sz="1600" b="1" dirty="0" err="1" smtClean="0">
                <a:solidFill>
                  <a:srgbClr val="002060"/>
                </a:solidFill>
              </a:rPr>
              <a:t>Kimmérdgien</a:t>
            </a:r>
            <a:r>
              <a:rPr lang="nl-BE" sz="1600" b="1" dirty="0" smtClean="0">
                <a:solidFill>
                  <a:srgbClr val="002060"/>
                </a:solidFill>
              </a:rPr>
              <a:t>)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Leeftijd van de stokken: 35 à 50 jaar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Grote wijngaard: Onbekend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Sauvingon</a:t>
            </a:r>
            <a:r>
              <a:rPr lang="nl-BE" sz="1600" b="1" dirty="0" smtClean="0">
                <a:solidFill>
                  <a:srgbClr val="002060"/>
                </a:solidFill>
              </a:rPr>
              <a:t> Blanc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Oriëntatie wijngaard: Onbekend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Vinificatie: Koude schilweking gedurende 24 tot 48 uur. Vergisting in inox tegen 14 à 18°C. 12 tot 18 maand sur </a:t>
            </a:r>
            <a:r>
              <a:rPr lang="nl-BE" sz="1600" b="1" dirty="0" err="1" smtClean="0">
                <a:solidFill>
                  <a:srgbClr val="002060"/>
                </a:solidFill>
              </a:rPr>
              <a:t>lie</a:t>
            </a:r>
            <a:r>
              <a:rPr lang="nl-BE" sz="1600" b="1" dirty="0" smtClean="0">
                <a:solidFill>
                  <a:srgbClr val="002060"/>
                </a:solidFill>
              </a:rPr>
              <a:t> met </a:t>
            </a:r>
            <a:r>
              <a:rPr lang="nl-BE" sz="1600" b="1" dirty="0" err="1" smtClean="0">
                <a:solidFill>
                  <a:srgbClr val="002060"/>
                </a:solidFill>
              </a:rPr>
              <a:t>batonnage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Wijnkennis (Lille) – 19,80 €</a:t>
            </a:r>
            <a:endParaRPr lang="nl-BE" sz="1600" b="1" dirty="0">
              <a:solidFill>
                <a:srgbClr val="002060"/>
              </a:solidFill>
            </a:endParaRPr>
          </a:p>
        </p:txBody>
      </p:sp>
      <p:pic>
        <p:nvPicPr>
          <p:cNvPr id="27650" name="Picture 2" descr="http://www.rabotvins.com/admin/webroot/files/image/photo/759/photo%20bouteille%20Sancerre%20VV%20blanc%20(Medium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1848380" cy="5184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3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8908026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– De Proeverij: 4. Roger &amp; Didier </a:t>
            </a:r>
            <a:r>
              <a:rPr lang="nl-BE" altLang="nl-BE" sz="2000" dirty="0" err="1" smtClean="0"/>
              <a:t>Raimbault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Vieilles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Vignes</a:t>
            </a:r>
            <a:r>
              <a:rPr lang="nl-BE" altLang="nl-BE" sz="2000" dirty="0" smtClean="0"/>
              <a:t> 2012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339752" y="1196975"/>
            <a:ext cx="6552202" cy="48958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6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2483768" y="1772816"/>
            <a:ext cx="6408712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Lieu</a:t>
            </a:r>
            <a:r>
              <a:rPr lang="nl-BE" sz="1600" b="1" dirty="0" smtClean="0">
                <a:solidFill>
                  <a:srgbClr val="002060"/>
                </a:solidFill>
              </a:rPr>
              <a:t> dit in </a:t>
            </a:r>
            <a:r>
              <a:rPr lang="nl-BE" sz="1600" b="1" dirty="0" err="1" smtClean="0">
                <a:solidFill>
                  <a:srgbClr val="002060"/>
                </a:solidFill>
              </a:rPr>
              <a:t>Verdigny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Terroir</a:t>
            </a:r>
            <a:r>
              <a:rPr lang="nl-BE" sz="1600" b="1" dirty="0" smtClean="0">
                <a:solidFill>
                  <a:srgbClr val="002060"/>
                </a:solidFill>
              </a:rPr>
              <a:t>: Les </a:t>
            </a:r>
            <a:r>
              <a:rPr lang="nl-BE" sz="1600" b="1" dirty="0" err="1" smtClean="0">
                <a:solidFill>
                  <a:srgbClr val="002060"/>
                </a:solidFill>
              </a:rPr>
              <a:t>Terres</a:t>
            </a:r>
            <a:r>
              <a:rPr lang="nl-BE" sz="1600" b="1" dirty="0" smtClean="0">
                <a:solidFill>
                  <a:srgbClr val="002060"/>
                </a:solidFill>
              </a:rPr>
              <a:t> </a:t>
            </a:r>
            <a:r>
              <a:rPr lang="nl-BE" sz="1600" b="1" dirty="0" err="1" smtClean="0">
                <a:solidFill>
                  <a:srgbClr val="002060"/>
                </a:solidFill>
              </a:rPr>
              <a:t>Blanches</a:t>
            </a:r>
            <a:r>
              <a:rPr lang="nl-BE" sz="1600" b="1" dirty="0" smtClean="0">
                <a:solidFill>
                  <a:srgbClr val="002060"/>
                </a:solidFill>
              </a:rPr>
              <a:t> (</a:t>
            </a:r>
            <a:r>
              <a:rPr lang="nl-BE" sz="1600" b="1" dirty="0" err="1" smtClean="0">
                <a:solidFill>
                  <a:srgbClr val="002060"/>
                </a:solidFill>
              </a:rPr>
              <a:t>Argilo-Calcaire</a:t>
            </a:r>
            <a:r>
              <a:rPr lang="nl-BE" sz="1600" b="1" dirty="0" smtClean="0">
                <a:solidFill>
                  <a:srgbClr val="002060"/>
                </a:solidFill>
              </a:rPr>
              <a:t> – </a:t>
            </a:r>
            <a:r>
              <a:rPr lang="nl-BE" sz="1600" b="1" dirty="0" err="1" smtClean="0">
                <a:solidFill>
                  <a:srgbClr val="002060"/>
                </a:solidFill>
              </a:rPr>
              <a:t>Kimmérdgien</a:t>
            </a:r>
            <a:r>
              <a:rPr lang="nl-BE" sz="1600" b="1" dirty="0" smtClean="0">
                <a:solidFill>
                  <a:srgbClr val="002060"/>
                </a:solidFill>
              </a:rPr>
              <a:t>)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Leeftijd van de stokken: 35 à 50 jaar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Grote wijngaard: Onbekend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Sauvingon</a:t>
            </a:r>
            <a:r>
              <a:rPr lang="nl-BE" sz="1600" b="1" dirty="0" smtClean="0">
                <a:solidFill>
                  <a:srgbClr val="002060"/>
                </a:solidFill>
              </a:rPr>
              <a:t> Blanc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Oriëntatie wijngaard: Onbekend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Vinificatie: Koude schilweking gedurende 24 tot 48 uur. Vergisting in inox tegen 14 à 18°C. 12 tot 18 maand sur </a:t>
            </a:r>
            <a:r>
              <a:rPr lang="nl-BE" sz="1600" b="1" dirty="0" err="1" smtClean="0">
                <a:solidFill>
                  <a:srgbClr val="002060"/>
                </a:solidFill>
              </a:rPr>
              <a:t>lie</a:t>
            </a:r>
            <a:r>
              <a:rPr lang="nl-BE" sz="1600" b="1" dirty="0" smtClean="0">
                <a:solidFill>
                  <a:srgbClr val="002060"/>
                </a:solidFill>
              </a:rPr>
              <a:t> met </a:t>
            </a:r>
            <a:r>
              <a:rPr lang="nl-BE" sz="1600" b="1" dirty="0" err="1" smtClean="0">
                <a:solidFill>
                  <a:srgbClr val="002060"/>
                </a:solidFill>
              </a:rPr>
              <a:t>batonnage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Wijnkennis (Lille) – 19,80 €</a:t>
            </a:r>
            <a:endParaRPr lang="nl-BE" sz="1600" b="1" dirty="0">
              <a:solidFill>
                <a:srgbClr val="002060"/>
              </a:solidFill>
            </a:endParaRPr>
          </a:p>
        </p:txBody>
      </p:sp>
      <p:pic>
        <p:nvPicPr>
          <p:cNvPr id="27650" name="Picture 2" descr="http://www.rabotvins.com/admin/webroot/files/image/photo/759/photo%20bouteille%20Sancerre%20VV%20blanc%20(Medium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1848380" cy="5184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3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8908026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– De Proeverij: 5. Pascal </a:t>
            </a:r>
            <a:r>
              <a:rPr lang="nl-BE" altLang="nl-BE" sz="2000" dirty="0" err="1" smtClean="0"/>
              <a:t>Jolivet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Clos</a:t>
            </a:r>
            <a:r>
              <a:rPr lang="nl-BE" altLang="nl-BE" sz="2000" dirty="0" smtClean="0"/>
              <a:t> du Roy 2013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339752" y="1196975"/>
            <a:ext cx="6552202" cy="48958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6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2483768" y="1772816"/>
            <a:ext cx="6408712" cy="324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Lieu</a:t>
            </a:r>
            <a:r>
              <a:rPr lang="nl-BE" sz="1600" b="1" dirty="0" smtClean="0">
                <a:solidFill>
                  <a:srgbClr val="002060"/>
                </a:solidFill>
              </a:rPr>
              <a:t> dit in </a:t>
            </a:r>
            <a:r>
              <a:rPr lang="nl-BE" sz="1600" b="1" dirty="0" err="1" smtClean="0">
                <a:solidFill>
                  <a:srgbClr val="002060"/>
                </a:solidFill>
              </a:rPr>
              <a:t>Crézancy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Terroir</a:t>
            </a:r>
            <a:r>
              <a:rPr lang="nl-BE" sz="1600" b="1" dirty="0" smtClean="0">
                <a:solidFill>
                  <a:srgbClr val="002060"/>
                </a:solidFill>
              </a:rPr>
              <a:t>: Les </a:t>
            </a:r>
            <a:r>
              <a:rPr lang="nl-BE" sz="1600" b="1" dirty="0" err="1" smtClean="0">
                <a:solidFill>
                  <a:srgbClr val="002060"/>
                </a:solidFill>
              </a:rPr>
              <a:t>Calcaires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Leeftijd van de stokken: Onbekend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Grote wijngaard: 3,70 </a:t>
            </a:r>
            <a:r>
              <a:rPr lang="nl-BE" sz="1600" b="1" dirty="0" err="1" smtClean="0">
                <a:solidFill>
                  <a:srgbClr val="002060"/>
                </a:solidFill>
              </a:rPr>
              <a:t>ares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Sauvingon</a:t>
            </a:r>
            <a:r>
              <a:rPr lang="nl-BE" sz="1600" b="1" dirty="0" smtClean="0">
                <a:solidFill>
                  <a:srgbClr val="002060"/>
                </a:solidFill>
              </a:rPr>
              <a:t> Blanc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Oriëntatie wijngaard: Zuidelijke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Vinificatie: Manuele oogst. Geen toevoeging van </a:t>
            </a:r>
            <a:r>
              <a:rPr lang="nl-BE" sz="1600" b="1" dirty="0" err="1" smtClean="0">
                <a:solidFill>
                  <a:srgbClr val="002060"/>
                </a:solidFill>
              </a:rPr>
              <a:t>cultuurgisten</a:t>
            </a:r>
            <a:r>
              <a:rPr lang="nl-BE" sz="1600" b="1" dirty="0" smtClean="0">
                <a:solidFill>
                  <a:srgbClr val="002060"/>
                </a:solidFill>
              </a:rPr>
              <a:t>. Vergisting in inox.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Crombé</a:t>
            </a:r>
            <a:r>
              <a:rPr lang="nl-BE" sz="1600" b="1" dirty="0" smtClean="0">
                <a:solidFill>
                  <a:srgbClr val="002060"/>
                </a:solidFill>
              </a:rPr>
              <a:t> </a:t>
            </a:r>
            <a:r>
              <a:rPr lang="nl-BE" sz="1600" b="1" dirty="0" err="1" smtClean="0">
                <a:solidFill>
                  <a:srgbClr val="002060"/>
                </a:solidFill>
              </a:rPr>
              <a:t>Wines</a:t>
            </a:r>
            <a:r>
              <a:rPr lang="nl-BE" sz="1600" b="1" dirty="0" smtClean="0">
                <a:solidFill>
                  <a:srgbClr val="002060"/>
                </a:solidFill>
              </a:rPr>
              <a:t> (</a:t>
            </a:r>
            <a:r>
              <a:rPr lang="nl-BE" sz="1600" b="1" dirty="0" err="1" smtClean="0">
                <a:solidFill>
                  <a:srgbClr val="002060"/>
                </a:solidFill>
              </a:rPr>
              <a:t>Marke</a:t>
            </a:r>
            <a:r>
              <a:rPr lang="nl-BE" sz="1600" b="1" dirty="0" smtClean="0">
                <a:solidFill>
                  <a:srgbClr val="002060"/>
                </a:solidFill>
              </a:rPr>
              <a:t>) – 19,55 €</a:t>
            </a:r>
            <a:endParaRPr lang="nl-BE" sz="1600" b="1" dirty="0">
              <a:solidFill>
                <a:srgbClr val="002060"/>
              </a:solidFill>
            </a:endParaRPr>
          </a:p>
        </p:txBody>
      </p:sp>
      <p:pic>
        <p:nvPicPr>
          <p:cNvPr id="29698" name="Picture 2" descr="2011 Pascal Jolivet &quot;Clos du Roy&quot; Sancer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96752"/>
            <a:ext cx="2143125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3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8908026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– De Proeverij: 6. </a:t>
            </a:r>
            <a:r>
              <a:rPr lang="nl-BE" altLang="nl-BE" sz="2000" dirty="0" err="1" smtClean="0"/>
              <a:t>Gérard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Boulay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Clos</a:t>
            </a:r>
            <a:r>
              <a:rPr lang="nl-BE" altLang="nl-BE" sz="2000" dirty="0" smtClean="0"/>
              <a:t> de </a:t>
            </a:r>
            <a:r>
              <a:rPr lang="nl-BE" altLang="nl-BE" sz="2000" dirty="0" err="1" smtClean="0"/>
              <a:t>Beaujeu</a:t>
            </a:r>
            <a:r>
              <a:rPr lang="nl-BE" altLang="nl-BE" sz="2000" dirty="0" smtClean="0"/>
              <a:t> 2009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339752" y="1196975"/>
            <a:ext cx="6552202" cy="48958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6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2483768" y="1772816"/>
            <a:ext cx="6408712" cy="344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Lieu</a:t>
            </a:r>
            <a:r>
              <a:rPr lang="nl-BE" sz="1600" b="1" dirty="0" smtClean="0">
                <a:solidFill>
                  <a:srgbClr val="002060"/>
                </a:solidFill>
              </a:rPr>
              <a:t> dit in </a:t>
            </a:r>
            <a:r>
              <a:rPr lang="nl-BE" sz="1600" b="1" dirty="0" err="1" smtClean="0">
                <a:solidFill>
                  <a:srgbClr val="002060"/>
                </a:solidFill>
              </a:rPr>
              <a:t>Chavignol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Terroir</a:t>
            </a:r>
            <a:r>
              <a:rPr lang="nl-BE" sz="1600" b="1" dirty="0" smtClean="0">
                <a:solidFill>
                  <a:srgbClr val="002060"/>
                </a:solidFill>
              </a:rPr>
              <a:t>: Les </a:t>
            </a:r>
            <a:r>
              <a:rPr lang="nl-BE" sz="1600" b="1" dirty="0" err="1" smtClean="0">
                <a:solidFill>
                  <a:srgbClr val="002060"/>
                </a:solidFill>
              </a:rPr>
              <a:t>Terres</a:t>
            </a:r>
            <a:r>
              <a:rPr lang="nl-BE" sz="1600" b="1" dirty="0" smtClean="0">
                <a:solidFill>
                  <a:srgbClr val="002060"/>
                </a:solidFill>
              </a:rPr>
              <a:t> </a:t>
            </a:r>
            <a:r>
              <a:rPr lang="nl-BE" sz="1600" b="1" dirty="0" err="1" smtClean="0">
                <a:solidFill>
                  <a:srgbClr val="002060"/>
                </a:solidFill>
              </a:rPr>
              <a:t>Blanches</a:t>
            </a:r>
            <a:r>
              <a:rPr lang="nl-BE" sz="1600" b="1" dirty="0" smtClean="0">
                <a:solidFill>
                  <a:srgbClr val="002060"/>
                </a:solidFill>
              </a:rPr>
              <a:t> - </a:t>
            </a:r>
            <a:r>
              <a:rPr lang="nl-BE" sz="1600" b="1" dirty="0" err="1" smtClean="0">
                <a:solidFill>
                  <a:srgbClr val="002060"/>
                </a:solidFill>
              </a:rPr>
              <a:t>Kimméridgien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Leeftijd van de stokken: 45 jaar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Grote wijngaard: 0,75 ha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Sauvingon</a:t>
            </a:r>
            <a:r>
              <a:rPr lang="nl-BE" sz="1600" b="1" dirty="0" smtClean="0">
                <a:solidFill>
                  <a:srgbClr val="002060"/>
                </a:solidFill>
              </a:rPr>
              <a:t> Blanc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Oriëntatie wijngaard: Oost, Zuidoost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Vinificatie: Manuele oogst. Geen toevoeging van </a:t>
            </a:r>
            <a:r>
              <a:rPr lang="nl-BE" sz="1600" b="1" dirty="0" err="1" smtClean="0">
                <a:solidFill>
                  <a:srgbClr val="002060"/>
                </a:solidFill>
              </a:rPr>
              <a:t>cultuurgisten</a:t>
            </a:r>
            <a:r>
              <a:rPr lang="nl-BE" sz="1600" b="1" dirty="0" smtClean="0">
                <a:solidFill>
                  <a:srgbClr val="002060"/>
                </a:solidFill>
              </a:rPr>
              <a:t>. Vergisting in eiken vaten. Opvoeding deels in eiken vat, deels in inox. 12 maand sur </a:t>
            </a:r>
            <a:r>
              <a:rPr lang="nl-BE" sz="1600" b="1" dirty="0" err="1" smtClean="0">
                <a:solidFill>
                  <a:srgbClr val="002060"/>
                </a:solidFill>
              </a:rPr>
              <a:t>lie</a:t>
            </a:r>
            <a:r>
              <a:rPr lang="nl-BE" sz="1600" b="1" dirty="0" smtClean="0">
                <a:solidFill>
                  <a:srgbClr val="002060"/>
                </a:solidFill>
              </a:rPr>
              <a:t>, zonder </a:t>
            </a:r>
            <a:r>
              <a:rPr lang="nl-BE" sz="1600" b="1" dirty="0" err="1" smtClean="0">
                <a:solidFill>
                  <a:srgbClr val="002060"/>
                </a:solidFill>
              </a:rPr>
              <a:t>batonnage</a:t>
            </a:r>
            <a:r>
              <a:rPr lang="nl-BE" sz="1600" b="1" dirty="0" smtClean="0">
                <a:solidFill>
                  <a:srgbClr val="002060"/>
                </a:solidFill>
              </a:rPr>
              <a:t>.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De Wijnvriend (Haarlem) – 24,90 €</a:t>
            </a:r>
            <a:endParaRPr lang="nl-BE" sz="1600" b="1" dirty="0">
              <a:solidFill>
                <a:srgbClr val="002060"/>
              </a:solidFill>
            </a:endParaRPr>
          </a:p>
        </p:txBody>
      </p:sp>
      <p:pic>
        <p:nvPicPr>
          <p:cNvPr id="33796" name="Picture 4" descr="Gerard Boulay Sancerre Clos de Beauje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340768"/>
            <a:ext cx="2317440" cy="4634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3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8908026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– De Proeverij: 7. </a:t>
            </a:r>
            <a:r>
              <a:rPr lang="nl-BE" altLang="nl-BE" sz="2000" dirty="0" err="1" smtClean="0"/>
              <a:t>Alphonse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Mellot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Cuvée</a:t>
            </a:r>
            <a:r>
              <a:rPr lang="nl-BE" altLang="nl-BE" sz="2000" dirty="0" smtClean="0"/>
              <a:t> Edmond 2011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339752" y="1196975"/>
            <a:ext cx="6552202" cy="48958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6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2483768" y="1772816"/>
            <a:ext cx="6408712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Lieu</a:t>
            </a:r>
            <a:r>
              <a:rPr lang="nl-BE" sz="1600" b="1" dirty="0" smtClean="0">
                <a:solidFill>
                  <a:srgbClr val="002060"/>
                </a:solidFill>
              </a:rPr>
              <a:t> dit La </a:t>
            </a:r>
            <a:r>
              <a:rPr lang="nl-BE" sz="1600" b="1" dirty="0" err="1" smtClean="0">
                <a:solidFill>
                  <a:srgbClr val="002060"/>
                </a:solidFill>
              </a:rPr>
              <a:t>Moussière</a:t>
            </a:r>
            <a:r>
              <a:rPr lang="nl-BE" sz="1600" b="1" dirty="0" smtClean="0">
                <a:solidFill>
                  <a:srgbClr val="002060"/>
                </a:solidFill>
              </a:rPr>
              <a:t> in </a:t>
            </a:r>
            <a:r>
              <a:rPr lang="nl-BE" sz="1600" b="1" dirty="0" err="1" smtClean="0">
                <a:solidFill>
                  <a:srgbClr val="002060"/>
                </a:solidFill>
              </a:rPr>
              <a:t>Sancerre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Terroir</a:t>
            </a:r>
            <a:r>
              <a:rPr lang="nl-BE" sz="1600" b="1" dirty="0" smtClean="0">
                <a:solidFill>
                  <a:srgbClr val="002060"/>
                </a:solidFill>
              </a:rPr>
              <a:t>: Les </a:t>
            </a:r>
            <a:r>
              <a:rPr lang="nl-BE" sz="1600" b="1" dirty="0" err="1" smtClean="0">
                <a:solidFill>
                  <a:srgbClr val="002060"/>
                </a:solidFill>
              </a:rPr>
              <a:t>Caillottes</a:t>
            </a:r>
            <a:r>
              <a:rPr lang="nl-BE" sz="1600" b="1" dirty="0" smtClean="0">
                <a:solidFill>
                  <a:srgbClr val="002060"/>
                </a:solidFill>
              </a:rPr>
              <a:t> - </a:t>
            </a:r>
            <a:r>
              <a:rPr lang="nl-BE" sz="1600" b="1" dirty="0" err="1" smtClean="0">
                <a:solidFill>
                  <a:srgbClr val="002060"/>
                </a:solidFill>
              </a:rPr>
              <a:t>Kimméridgien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Leeftijd van de stokken: 40 tot 87 jaar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Grote wijngaard: 6 ha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Sauvingon</a:t>
            </a:r>
            <a:r>
              <a:rPr lang="nl-BE" sz="1600" b="1" dirty="0" smtClean="0">
                <a:solidFill>
                  <a:srgbClr val="002060"/>
                </a:solidFill>
              </a:rPr>
              <a:t> Blanc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Oriëntatie wijngaard: Zuid, Zuidoost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Vinificatie: Manuele oogst. Geen toevoeging van </a:t>
            </a:r>
            <a:r>
              <a:rPr lang="nl-BE" sz="1600" b="1" dirty="0" err="1" smtClean="0">
                <a:solidFill>
                  <a:srgbClr val="002060"/>
                </a:solidFill>
              </a:rPr>
              <a:t>cultuurgisten</a:t>
            </a:r>
            <a:r>
              <a:rPr lang="nl-BE" sz="1600" b="1" dirty="0" smtClean="0">
                <a:solidFill>
                  <a:srgbClr val="002060"/>
                </a:solidFill>
              </a:rPr>
              <a:t>. Koude schilweking voor 48 uur. Vergisting in eiken vaten (60% nieuwe). Opvoeding in inox sur </a:t>
            </a:r>
            <a:r>
              <a:rPr lang="nl-BE" sz="1600" b="1" dirty="0" err="1" smtClean="0">
                <a:solidFill>
                  <a:srgbClr val="002060"/>
                </a:solidFill>
              </a:rPr>
              <a:t>lie</a:t>
            </a:r>
            <a:r>
              <a:rPr lang="nl-BE" sz="1600" b="1" dirty="0" smtClean="0">
                <a:solidFill>
                  <a:srgbClr val="002060"/>
                </a:solidFill>
              </a:rPr>
              <a:t> gedurende 10 tot 14 maanden, met </a:t>
            </a:r>
            <a:r>
              <a:rPr lang="nl-BE" sz="1600" b="1" dirty="0" err="1" smtClean="0">
                <a:solidFill>
                  <a:srgbClr val="002060"/>
                </a:solidFill>
              </a:rPr>
              <a:t>batonnage</a:t>
            </a:r>
            <a:r>
              <a:rPr lang="nl-BE" sz="1600" b="1" dirty="0" smtClean="0">
                <a:solidFill>
                  <a:srgbClr val="002060"/>
                </a:solidFill>
              </a:rPr>
              <a:t>.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Young </a:t>
            </a:r>
            <a:r>
              <a:rPr lang="nl-BE" sz="1600" b="1" dirty="0" err="1" smtClean="0">
                <a:solidFill>
                  <a:srgbClr val="002060"/>
                </a:solidFill>
              </a:rPr>
              <a:t>Charly</a:t>
            </a:r>
            <a:r>
              <a:rPr lang="nl-BE" sz="1600" b="1" dirty="0" smtClean="0">
                <a:solidFill>
                  <a:srgbClr val="002060"/>
                </a:solidFill>
              </a:rPr>
              <a:t> (</a:t>
            </a:r>
            <a:r>
              <a:rPr lang="nl-BE" sz="1600" b="1" dirty="0" err="1" smtClean="0">
                <a:solidFill>
                  <a:srgbClr val="002060"/>
                </a:solidFill>
              </a:rPr>
              <a:t>Merksem</a:t>
            </a:r>
            <a:r>
              <a:rPr lang="nl-BE" sz="1600" b="1" dirty="0" smtClean="0">
                <a:solidFill>
                  <a:srgbClr val="002060"/>
                </a:solidFill>
              </a:rPr>
              <a:t>) – 29,50 €</a:t>
            </a:r>
            <a:endParaRPr lang="nl-BE" sz="1600" b="1" dirty="0">
              <a:solidFill>
                <a:srgbClr val="002060"/>
              </a:solidFill>
            </a:endParaRPr>
          </a:p>
        </p:txBody>
      </p:sp>
      <p:pic>
        <p:nvPicPr>
          <p:cNvPr id="35842" name="Picture 2" descr="Edmond - Sancerre whi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24744"/>
            <a:ext cx="2190750" cy="52006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3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8908026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– De Proeverij: 8. </a:t>
            </a:r>
            <a:r>
              <a:rPr lang="nl-BE" altLang="nl-BE" sz="2000" dirty="0" err="1" smtClean="0"/>
              <a:t>Domaine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Vacheron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Guigne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Chèvre</a:t>
            </a:r>
            <a:r>
              <a:rPr lang="nl-BE" altLang="nl-BE" sz="2000" dirty="0" smtClean="0"/>
              <a:t> 2012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339752" y="1196975"/>
            <a:ext cx="6552202" cy="48958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6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2483768" y="1772816"/>
            <a:ext cx="6408712" cy="344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Lieu</a:t>
            </a:r>
            <a:r>
              <a:rPr lang="nl-BE" sz="1600" b="1" dirty="0" smtClean="0">
                <a:solidFill>
                  <a:srgbClr val="002060"/>
                </a:solidFill>
              </a:rPr>
              <a:t> dit in </a:t>
            </a:r>
            <a:r>
              <a:rPr lang="nl-BE" sz="1600" b="1" dirty="0" err="1" smtClean="0">
                <a:solidFill>
                  <a:srgbClr val="002060"/>
                </a:solidFill>
              </a:rPr>
              <a:t>Sancerre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Terroir</a:t>
            </a:r>
            <a:r>
              <a:rPr lang="nl-BE" sz="1600" b="1" dirty="0" smtClean="0">
                <a:solidFill>
                  <a:srgbClr val="002060"/>
                </a:solidFill>
              </a:rPr>
              <a:t>: Les </a:t>
            </a:r>
            <a:r>
              <a:rPr lang="nl-BE" sz="1600" b="1" dirty="0" err="1" smtClean="0">
                <a:solidFill>
                  <a:srgbClr val="002060"/>
                </a:solidFill>
              </a:rPr>
              <a:t>Caillottes</a:t>
            </a:r>
            <a:r>
              <a:rPr lang="nl-BE" sz="1600" b="1" dirty="0" smtClean="0">
                <a:solidFill>
                  <a:srgbClr val="002060"/>
                </a:solidFill>
              </a:rPr>
              <a:t> - </a:t>
            </a:r>
            <a:r>
              <a:rPr lang="nl-BE" sz="1600" b="1" dirty="0" err="1" smtClean="0">
                <a:solidFill>
                  <a:srgbClr val="002060"/>
                </a:solidFill>
              </a:rPr>
              <a:t>Jurassique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Leeftijd van de stokken: Onbekend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Grote wijngaard: Onbekend, rendement van 20 hl/ha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Sauvingon</a:t>
            </a:r>
            <a:r>
              <a:rPr lang="nl-BE" sz="1600" b="1" dirty="0" smtClean="0">
                <a:solidFill>
                  <a:srgbClr val="002060"/>
                </a:solidFill>
              </a:rPr>
              <a:t> Blanc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Oriëntatie wijngaard: Noordoost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Vinificatie: Manuele oogst. Geen toevoeging van </a:t>
            </a:r>
            <a:r>
              <a:rPr lang="nl-BE" sz="1600" b="1" dirty="0" err="1" smtClean="0">
                <a:solidFill>
                  <a:srgbClr val="002060"/>
                </a:solidFill>
              </a:rPr>
              <a:t>cultuurgisten</a:t>
            </a:r>
            <a:r>
              <a:rPr lang="nl-BE" sz="1600" b="1" dirty="0" smtClean="0">
                <a:solidFill>
                  <a:srgbClr val="002060"/>
                </a:solidFill>
              </a:rPr>
              <a:t>. Koude schilweking. Vergisting en opvoeding van 10 maanden in </a:t>
            </a:r>
            <a:r>
              <a:rPr lang="nl-BE" sz="1600" b="1" dirty="0" err="1" smtClean="0">
                <a:solidFill>
                  <a:srgbClr val="002060"/>
                </a:solidFill>
              </a:rPr>
              <a:t>foeders</a:t>
            </a:r>
            <a:r>
              <a:rPr lang="nl-BE" sz="1600" b="1" dirty="0" smtClean="0">
                <a:solidFill>
                  <a:srgbClr val="002060"/>
                </a:solidFill>
              </a:rPr>
              <a:t>.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Bacchus (</a:t>
            </a:r>
            <a:r>
              <a:rPr lang="nl-BE" sz="1600" b="1" dirty="0" err="1" smtClean="0">
                <a:solidFill>
                  <a:srgbClr val="002060"/>
                </a:solidFill>
              </a:rPr>
              <a:t>Knokke</a:t>
            </a:r>
            <a:r>
              <a:rPr lang="nl-BE" sz="1600" b="1" dirty="0" smtClean="0">
                <a:solidFill>
                  <a:srgbClr val="002060"/>
                </a:solidFill>
              </a:rPr>
              <a:t>) – 34,50 €</a:t>
            </a:r>
            <a:endParaRPr lang="nl-BE" sz="1600" b="1" dirty="0">
              <a:solidFill>
                <a:srgbClr val="002060"/>
              </a:solidFill>
            </a:endParaRPr>
          </a:p>
        </p:txBody>
      </p:sp>
      <p:pic>
        <p:nvPicPr>
          <p:cNvPr id="37892" name="Picture 4" descr="http://avis-vin.lefigaro.fr/var/img/101/25024-250x600-bouteille-domaine-vacheron-guigne-chevres-blanc--sancerr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760"/>
            <a:ext cx="2111220" cy="5066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3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8908026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– De Proeverij: 9. Pascal </a:t>
            </a:r>
            <a:r>
              <a:rPr lang="nl-BE" altLang="nl-BE" sz="2000" dirty="0" err="1" smtClean="0"/>
              <a:t>Cotat</a:t>
            </a:r>
            <a:r>
              <a:rPr lang="nl-BE" altLang="nl-BE" sz="2000" dirty="0" smtClean="0"/>
              <a:t> Les </a:t>
            </a:r>
            <a:r>
              <a:rPr lang="nl-BE" altLang="nl-BE" sz="2000" dirty="0" err="1" smtClean="0"/>
              <a:t>Monts</a:t>
            </a:r>
            <a:r>
              <a:rPr lang="nl-BE" altLang="nl-BE" sz="2000" dirty="0" smtClean="0"/>
              <a:t> </a:t>
            </a:r>
            <a:r>
              <a:rPr lang="nl-BE" altLang="nl-BE" sz="2000" dirty="0" err="1" smtClean="0"/>
              <a:t>Damnée</a:t>
            </a:r>
            <a:r>
              <a:rPr lang="nl-BE" altLang="nl-BE" sz="2000" dirty="0" smtClean="0"/>
              <a:t> 2006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339752" y="1196975"/>
            <a:ext cx="6552202" cy="48958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6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2483768" y="1772816"/>
            <a:ext cx="6408712" cy="344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Lieu</a:t>
            </a:r>
            <a:r>
              <a:rPr lang="nl-BE" sz="1600" b="1" dirty="0" smtClean="0">
                <a:solidFill>
                  <a:srgbClr val="002060"/>
                </a:solidFill>
              </a:rPr>
              <a:t> dit in </a:t>
            </a:r>
            <a:r>
              <a:rPr lang="nl-BE" sz="1600" b="1" dirty="0" err="1" smtClean="0">
                <a:solidFill>
                  <a:srgbClr val="002060"/>
                </a:solidFill>
              </a:rPr>
              <a:t>Chavignol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Terroir</a:t>
            </a:r>
            <a:r>
              <a:rPr lang="nl-BE" sz="1600" b="1" dirty="0" smtClean="0">
                <a:solidFill>
                  <a:srgbClr val="002060"/>
                </a:solidFill>
              </a:rPr>
              <a:t>: Les </a:t>
            </a:r>
            <a:r>
              <a:rPr lang="nl-BE" sz="1600" b="1" dirty="0" err="1" smtClean="0">
                <a:solidFill>
                  <a:srgbClr val="002060"/>
                </a:solidFill>
              </a:rPr>
              <a:t>Terres</a:t>
            </a:r>
            <a:r>
              <a:rPr lang="nl-BE" sz="1600" b="1" dirty="0" smtClean="0">
                <a:solidFill>
                  <a:srgbClr val="002060"/>
                </a:solidFill>
              </a:rPr>
              <a:t> </a:t>
            </a:r>
            <a:r>
              <a:rPr lang="nl-BE" sz="1600" b="1" dirty="0" err="1" smtClean="0">
                <a:solidFill>
                  <a:srgbClr val="002060"/>
                </a:solidFill>
              </a:rPr>
              <a:t>Blanches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Leeftijd van de stokken: 35 jaar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Grote wijngaard: 1,5 ha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Sauvingon</a:t>
            </a:r>
            <a:r>
              <a:rPr lang="nl-BE" sz="1600" b="1" dirty="0" smtClean="0">
                <a:solidFill>
                  <a:srgbClr val="002060"/>
                </a:solidFill>
              </a:rPr>
              <a:t> Blanc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Oriëntatie wijngaard: Noordelijk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Vinificatie: Manuele oogst. Geen toevoeging van </a:t>
            </a:r>
            <a:r>
              <a:rPr lang="nl-BE" sz="1600" b="1" dirty="0" err="1" smtClean="0">
                <a:solidFill>
                  <a:srgbClr val="002060"/>
                </a:solidFill>
              </a:rPr>
              <a:t>cultuurgisten</a:t>
            </a:r>
            <a:r>
              <a:rPr lang="nl-BE" sz="1600" b="1" dirty="0" smtClean="0">
                <a:solidFill>
                  <a:srgbClr val="002060"/>
                </a:solidFill>
              </a:rPr>
              <a:t>. Koude schilweking. Vergisting in inox en opvoeding 50 jaar oude 600 liter </a:t>
            </a:r>
            <a:r>
              <a:rPr lang="nl-BE" sz="1600" b="1" dirty="0" err="1" smtClean="0">
                <a:solidFill>
                  <a:srgbClr val="002060"/>
                </a:solidFill>
              </a:rPr>
              <a:t>foeders</a:t>
            </a:r>
            <a:r>
              <a:rPr lang="nl-BE" sz="1600" b="1" dirty="0" smtClean="0">
                <a:solidFill>
                  <a:srgbClr val="002060"/>
                </a:solidFill>
              </a:rPr>
              <a:t>.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Les </a:t>
            </a:r>
            <a:r>
              <a:rPr lang="nl-BE" sz="1600" b="1" dirty="0" err="1" smtClean="0">
                <a:solidFill>
                  <a:srgbClr val="002060"/>
                </a:solidFill>
              </a:rPr>
              <a:t>Verres</a:t>
            </a:r>
            <a:r>
              <a:rPr lang="nl-BE" sz="1600" b="1" dirty="0" smtClean="0">
                <a:solidFill>
                  <a:srgbClr val="002060"/>
                </a:solidFill>
              </a:rPr>
              <a:t> </a:t>
            </a:r>
            <a:r>
              <a:rPr lang="nl-BE" sz="1600" b="1" dirty="0" err="1" smtClean="0">
                <a:solidFill>
                  <a:srgbClr val="002060"/>
                </a:solidFill>
              </a:rPr>
              <a:t>Bavards</a:t>
            </a:r>
            <a:r>
              <a:rPr lang="nl-BE" sz="1600" b="1" dirty="0" smtClean="0">
                <a:solidFill>
                  <a:srgbClr val="002060"/>
                </a:solidFill>
              </a:rPr>
              <a:t> (Schoonaarde) – 33,70 €</a:t>
            </a:r>
            <a:endParaRPr lang="nl-BE" sz="1600" b="1" dirty="0">
              <a:solidFill>
                <a:srgbClr val="002060"/>
              </a:solidFill>
            </a:endParaRPr>
          </a:p>
        </p:txBody>
      </p:sp>
      <p:pic>
        <p:nvPicPr>
          <p:cNvPr id="39938" name="Picture 2" descr="damnes_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84784"/>
            <a:ext cx="1296144" cy="41619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3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74" y="523593"/>
            <a:ext cx="8908026" cy="384652"/>
          </a:xfrm>
        </p:spPr>
        <p:txBody>
          <a:bodyPr anchor="ctr">
            <a:noAutofit/>
          </a:bodyPr>
          <a:lstStyle/>
          <a:p>
            <a:r>
              <a:rPr lang="nl-BE" altLang="nl-BE" sz="2000" dirty="0" err="1" smtClean="0"/>
              <a:t>Sancerre</a:t>
            </a:r>
            <a:r>
              <a:rPr lang="nl-BE" altLang="nl-BE" sz="2000" dirty="0" smtClean="0"/>
              <a:t> – De Proeverij: 10. Pascal </a:t>
            </a:r>
            <a:r>
              <a:rPr lang="nl-BE" altLang="nl-BE" sz="2000" dirty="0" err="1" smtClean="0"/>
              <a:t>Cotat</a:t>
            </a:r>
            <a:r>
              <a:rPr lang="nl-BE" altLang="nl-BE" sz="2000" dirty="0" smtClean="0"/>
              <a:t> La Grande </a:t>
            </a:r>
            <a:r>
              <a:rPr lang="nl-BE" altLang="nl-BE" sz="2000" dirty="0" err="1" smtClean="0"/>
              <a:t>Côte</a:t>
            </a:r>
            <a:r>
              <a:rPr lang="nl-BE" altLang="nl-BE" sz="2000" dirty="0" smtClean="0"/>
              <a:t> 2005</a:t>
            </a:r>
            <a:endParaRPr lang="nl-NL" altLang="en-US" sz="2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339752" y="1196975"/>
            <a:ext cx="6552202" cy="489585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nl-NL" altLang="nl-BE" dirty="0">
                <a:solidFill>
                  <a:schemeClr val="hlink"/>
                </a:solidFill>
              </a:rPr>
              <a:t/>
            </a:r>
            <a:br>
              <a:rPr lang="nl-NL" altLang="nl-BE" dirty="0">
                <a:solidFill>
                  <a:schemeClr val="hlink"/>
                </a:solidFill>
              </a:rPr>
            </a:br>
            <a:endParaRPr lang="nl-NL" altLang="nl-BE" dirty="0">
              <a:solidFill>
                <a:schemeClr val="hlink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39069"/>
              </p:ext>
            </p:extLst>
          </p:nvPr>
        </p:nvGraphicFramePr>
        <p:xfrm>
          <a:off x="9357762" y="18458"/>
          <a:ext cx="1927599" cy="6934368"/>
        </p:xfrm>
        <a:graphic>
          <a:graphicData uri="http://schemas.openxmlformats.org/drawingml/2006/table">
            <a:tbl>
              <a:tblPr/>
              <a:tblGrid>
                <a:gridCol w="1927599"/>
              </a:tblGrid>
              <a:tr h="3277984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headings highlight from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here to here]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latin typeface="Arial"/>
                        <a:cs typeface="Arial" pitchFamily="34" charset="0"/>
                      </a:endParaRP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second level with bullet </a:t>
                      </a:r>
                    </a:p>
                    <a:p>
                      <a:pPr marL="177800" marR="0" lvl="2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third level with bullet</a:t>
                      </a:r>
                    </a:p>
                    <a:p>
                      <a:pPr marL="355600" marR="0" lvl="3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from here to here]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fourth level with bullet</a:t>
                      </a:r>
                    </a:p>
                    <a:p>
                      <a:pPr marL="538163" marR="0" lvl="4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■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highlight to here]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[For fifth level with </a:t>
                      </a:r>
                    </a:p>
                    <a:p>
                      <a:pPr marL="720725" marR="0" lvl="5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7989A"/>
                        </a:buClr>
                        <a:buSzTx/>
                        <a:buFont typeface="Arial" pitchFamily="34" charset="0"/>
                        <a:buChar char="–"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itchFamily="34" charset="0"/>
                        </a:rPr>
                        <a:t>bullet highlight to here]</a:t>
                      </a:r>
                    </a:p>
                  </a:txBody>
                  <a:tcPr marL="83077" marR="83077" marT="90000" marB="90000" horzOverflow="overflow">
                    <a:lnL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9D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hthoek 2"/>
          <p:cNvSpPr/>
          <p:nvPr/>
        </p:nvSpPr>
        <p:spPr>
          <a:xfrm>
            <a:off x="2483768" y="1772816"/>
            <a:ext cx="6408712" cy="344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Lieu</a:t>
            </a:r>
            <a:r>
              <a:rPr lang="nl-BE" sz="1600" b="1" dirty="0" smtClean="0">
                <a:solidFill>
                  <a:srgbClr val="002060"/>
                </a:solidFill>
              </a:rPr>
              <a:t> dit in </a:t>
            </a:r>
            <a:r>
              <a:rPr lang="nl-BE" sz="1600" b="1" dirty="0" err="1" smtClean="0">
                <a:solidFill>
                  <a:srgbClr val="002060"/>
                </a:solidFill>
              </a:rPr>
              <a:t>Chavignol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Terroir</a:t>
            </a:r>
            <a:r>
              <a:rPr lang="nl-BE" sz="1600" b="1" dirty="0" smtClean="0">
                <a:solidFill>
                  <a:srgbClr val="002060"/>
                </a:solidFill>
              </a:rPr>
              <a:t>: Les </a:t>
            </a:r>
            <a:r>
              <a:rPr lang="nl-BE" sz="1600" b="1" dirty="0" err="1" smtClean="0">
                <a:solidFill>
                  <a:srgbClr val="002060"/>
                </a:solidFill>
              </a:rPr>
              <a:t>Terres</a:t>
            </a:r>
            <a:r>
              <a:rPr lang="nl-BE" sz="1600" b="1" dirty="0" smtClean="0">
                <a:solidFill>
                  <a:srgbClr val="002060"/>
                </a:solidFill>
              </a:rPr>
              <a:t> </a:t>
            </a:r>
            <a:r>
              <a:rPr lang="nl-BE" sz="1600" b="1" dirty="0" err="1" smtClean="0">
                <a:solidFill>
                  <a:srgbClr val="002060"/>
                </a:solidFill>
              </a:rPr>
              <a:t>Argilo</a:t>
            </a:r>
            <a:r>
              <a:rPr lang="nl-BE" sz="1600" b="1" dirty="0" smtClean="0">
                <a:solidFill>
                  <a:srgbClr val="002060"/>
                </a:solidFill>
              </a:rPr>
              <a:t> </a:t>
            </a:r>
            <a:r>
              <a:rPr lang="nl-BE" sz="1600" b="1" dirty="0" err="1" smtClean="0">
                <a:solidFill>
                  <a:srgbClr val="002060"/>
                </a:solidFill>
              </a:rPr>
              <a:t>silicieuses</a:t>
            </a:r>
            <a:r>
              <a:rPr lang="nl-BE" sz="1600" b="1" dirty="0" smtClean="0">
                <a:solidFill>
                  <a:srgbClr val="002060"/>
                </a:solidFill>
              </a:rPr>
              <a:t/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Leeftijd van de stokken: 60 jaar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Grote wijngaard: 1 ha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err="1" smtClean="0">
                <a:solidFill>
                  <a:srgbClr val="002060"/>
                </a:solidFill>
              </a:rPr>
              <a:t>Sauvingon</a:t>
            </a:r>
            <a:r>
              <a:rPr lang="nl-BE" sz="1600" b="1" dirty="0" smtClean="0">
                <a:solidFill>
                  <a:srgbClr val="002060"/>
                </a:solidFill>
              </a:rPr>
              <a:t> Blanc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Oriëntatie wijngaard: Noordelijk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Vinificatie: Manuele oogst. Geen toevoeging van </a:t>
            </a:r>
            <a:r>
              <a:rPr lang="nl-BE" sz="1600" b="1" dirty="0" err="1" smtClean="0">
                <a:solidFill>
                  <a:srgbClr val="002060"/>
                </a:solidFill>
              </a:rPr>
              <a:t>cultuurgisten</a:t>
            </a:r>
            <a:r>
              <a:rPr lang="nl-BE" sz="1600" b="1" dirty="0" smtClean="0">
                <a:solidFill>
                  <a:srgbClr val="002060"/>
                </a:solidFill>
              </a:rPr>
              <a:t>. Koude schilweking. Vergisting in inox en opvoeding 50 jaar oude 600 liter </a:t>
            </a:r>
            <a:r>
              <a:rPr lang="nl-BE" sz="1600" b="1" dirty="0" err="1" smtClean="0">
                <a:solidFill>
                  <a:srgbClr val="002060"/>
                </a:solidFill>
              </a:rPr>
              <a:t>foeders</a:t>
            </a:r>
            <a:r>
              <a:rPr lang="nl-BE" sz="1600" b="1" dirty="0" smtClean="0">
                <a:solidFill>
                  <a:srgbClr val="002060"/>
                </a:solidFill>
              </a:rPr>
              <a:t>.</a:t>
            </a:r>
            <a:br>
              <a:rPr lang="nl-BE" sz="1600" b="1" dirty="0" smtClean="0">
                <a:solidFill>
                  <a:srgbClr val="002060"/>
                </a:solidFill>
              </a:rPr>
            </a:br>
            <a:endParaRPr lang="nl-BE" sz="1600" b="1" dirty="0" smtClean="0">
              <a:solidFill>
                <a:srgbClr val="002060"/>
              </a:solidFill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nl-BE" sz="1600" b="1" dirty="0" smtClean="0">
                <a:solidFill>
                  <a:srgbClr val="002060"/>
                </a:solidFill>
              </a:rPr>
              <a:t>Les </a:t>
            </a:r>
            <a:r>
              <a:rPr lang="nl-BE" sz="1600" b="1" dirty="0" err="1" smtClean="0">
                <a:solidFill>
                  <a:srgbClr val="002060"/>
                </a:solidFill>
              </a:rPr>
              <a:t>Verres</a:t>
            </a:r>
            <a:r>
              <a:rPr lang="nl-BE" sz="1600" b="1" dirty="0" smtClean="0">
                <a:solidFill>
                  <a:srgbClr val="002060"/>
                </a:solidFill>
              </a:rPr>
              <a:t> </a:t>
            </a:r>
            <a:r>
              <a:rPr lang="nl-BE" sz="1600" b="1" dirty="0" err="1" smtClean="0">
                <a:solidFill>
                  <a:srgbClr val="002060"/>
                </a:solidFill>
              </a:rPr>
              <a:t>Bavards</a:t>
            </a:r>
            <a:r>
              <a:rPr lang="nl-BE" sz="1600" b="1" dirty="0" smtClean="0">
                <a:solidFill>
                  <a:srgbClr val="002060"/>
                </a:solidFill>
              </a:rPr>
              <a:t> (Schoonaarde) – 33,70 €</a:t>
            </a:r>
            <a:endParaRPr lang="nl-BE" sz="1600" b="1" dirty="0">
              <a:solidFill>
                <a:srgbClr val="002060"/>
              </a:solidFill>
            </a:endParaRPr>
          </a:p>
        </p:txBody>
      </p:sp>
      <p:pic>
        <p:nvPicPr>
          <p:cNvPr id="41988" name="Picture 4" descr="http://www.lacavetriechateau.com/notre-cave/nos-vins-selectionnes/loire/region-centre/sancerre/sancerrela-grande-cotecuvee-speciale-pascal-cotat/resources/Product/1746-sancerre-la-grande-cote-cuvee-speciale-pascal-cota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84784"/>
            <a:ext cx="1224136" cy="4634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38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EATE REPORT A4">
  <a:themeElements>
    <a:clrScheme name="KPMG Colours">
      <a:dk1>
        <a:srgbClr val="000000"/>
      </a:dk1>
      <a:lt1>
        <a:srgbClr val="FFFFFF"/>
      </a:lt1>
      <a:dk2>
        <a:srgbClr val="007C92"/>
      </a:dk2>
      <a:lt2>
        <a:srgbClr val="747678"/>
      </a:lt2>
      <a:accent1>
        <a:srgbClr val="8E258D"/>
      </a:accent1>
      <a:accent2>
        <a:srgbClr val="A79E70"/>
      </a:accent2>
      <a:accent3>
        <a:srgbClr val="7AB800"/>
      </a:accent3>
      <a:accent4>
        <a:srgbClr val="00338D"/>
      </a:accent4>
      <a:accent5>
        <a:srgbClr val="C84E00"/>
      </a:accent5>
      <a:accent6>
        <a:srgbClr val="EBB700"/>
      </a:accent6>
      <a:hlink>
        <a:srgbClr val="007C92"/>
      </a:hlink>
      <a:folHlink>
        <a:srgbClr val="8E258D"/>
      </a:folHlink>
    </a:clrScheme>
    <a:fontScheme name="KPMG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PMG Theme">
      <a:fillStyleLst>
        <a:solidFill>
          <a:schemeClr val="phClr"/>
        </a:solidFill>
        <a:solidFill>
          <a:schemeClr val="phClr">
            <a:tint val="0"/>
          </a:schemeClr>
        </a:solidFill>
        <a:solidFill>
          <a:schemeClr val="phClr"/>
        </a:solidFill>
      </a:fillStyleLst>
      <a:lnStyleLst>
        <a:ln w="635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747678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9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KPMG Colours">
        <a:dk1>
          <a:srgbClr val="000000"/>
        </a:dk1>
        <a:lt1>
          <a:srgbClr val="FFFFFF"/>
        </a:lt1>
        <a:dk2>
          <a:srgbClr val="007C92"/>
        </a:dk2>
        <a:lt2>
          <a:srgbClr val="747678"/>
        </a:lt2>
        <a:accent1>
          <a:srgbClr val="8E258D"/>
        </a:accent1>
        <a:accent2>
          <a:srgbClr val="A79E70"/>
        </a:accent2>
        <a:accent3>
          <a:srgbClr val="7AB800"/>
        </a:accent3>
        <a:accent4>
          <a:srgbClr val="00338D"/>
        </a:accent4>
        <a:accent5>
          <a:srgbClr val="C84E00"/>
        </a:accent5>
        <a:accent6>
          <a:srgbClr val="EBB700"/>
        </a:accent6>
        <a:hlink>
          <a:srgbClr val="007C92"/>
        </a:hlink>
        <a:folHlink>
          <a:srgbClr val="8E258D"/>
        </a:folHlink>
      </a:clrScheme>
    </a:extraClrScheme>
  </a:extraClrSchemeLst>
  <a:custClrLst>
    <a:custClr name="Turquoise 100%">
      <a:srgbClr val="007C92"/>
    </a:custClr>
    <a:custClr name="Deep Purple 100%">
      <a:srgbClr val="8E258D"/>
    </a:custClr>
    <a:custClr name="Tan 100%">
      <a:srgbClr val="A79E70"/>
    </a:custClr>
    <a:custClr name="Bright Green 100%">
      <a:srgbClr val="7AB800"/>
    </a:custClr>
    <a:custClr name="Deep Blue 100%">
      <a:srgbClr val="00338D"/>
    </a:custClr>
    <a:custClr name="Orange 100%">
      <a:srgbClr val="C84E00"/>
    </a:custClr>
    <a:custClr name="Bright Yellow 100%">
      <a:srgbClr val="EBB700"/>
    </a:custClr>
    <a:custClr name="Powder Blue 100%">
      <a:srgbClr val="98C6EA"/>
    </a:custClr>
    <a:custClr name="Gray 100%">
      <a:srgbClr val="747678"/>
    </a:custClr>
    <a:custClr name="Red 100%">
      <a:srgbClr val="9E3039"/>
    </a:custClr>
    <a:custClr name="Turquoise 75%">
      <a:srgbClr val="409DAD"/>
    </a:custClr>
    <a:custClr name="Deep Purple 75%">
      <a:srgbClr val="AA5CAA"/>
    </a:custClr>
    <a:custClr name="Tan 75%">
      <a:srgbClr val="BDB694"/>
    </a:custClr>
    <a:custClr name="Bright Green 75%">
      <a:srgbClr val="9BCA40"/>
    </a:custClr>
    <a:custClr name="Deep Blue 75%">
      <a:srgbClr val="4066AA"/>
    </a:custClr>
    <a:custClr name="Orange 75%">
      <a:srgbClr val="D67A40"/>
    </a:custClr>
    <a:custClr name="Bright Yellow 75%">
      <a:srgbClr val="F0C940"/>
    </a:custClr>
    <a:custClr name="Powder Blue 75%">
      <a:srgbClr val="B2D4EF"/>
    </a:custClr>
    <a:custClr name="Gray 75%">
      <a:srgbClr val="97989A"/>
    </a:custClr>
    <a:custClr name="Red 75%">
      <a:srgbClr val="B6646B"/>
    </a:custClr>
    <a:custClr name="Turquoise 50%">
      <a:srgbClr val="80BEC9"/>
    </a:custClr>
    <a:custClr name="Deep Purple 50%">
      <a:srgbClr val="C792C6"/>
    </a:custClr>
    <a:custClr name="Tan 50%">
      <a:srgbClr val="D3CFB8"/>
    </a:custClr>
    <a:custClr name="Bright Green 50%">
      <a:srgbClr val="BDDC80"/>
    </a:custClr>
    <a:custClr name="Deep Blue 50%">
      <a:srgbClr val="8099C6"/>
    </a:custClr>
    <a:custClr name="Orange 50%">
      <a:srgbClr val="E3A780"/>
    </a:custClr>
    <a:custClr name="Bright Yellow 50%">
      <a:srgbClr val="F5DB7E"/>
    </a:custClr>
    <a:custClr name="Powder Blue 50%">
      <a:srgbClr val="CCE3F4"/>
    </a:custClr>
    <a:custClr name="Gray 50%">
      <a:srgbClr val="BABBBC"/>
    </a:custClr>
    <a:custClr name="Red 50%">
      <a:srgbClr val="CF989C"/>
    </a:custClr>
    <a:custClr name="Turquoise 25%">
      <a:srgbClr val="BFDEE4"/>
    </a:custClr>
    <a:custClr name="Deep Purple 25%">
      <a:srgbClr val="E3C9E3"/>
    </a:custClr>
    <a:custClr name="Tan 25%">
      <a:srgbClr val="E9E7DB"/>
    </a:custClr>
    <a:custClr name="Bright Green 25%">
      <a:srgbClr val="DEEDBF"/>
    </a:custClr>
    <a:custClr name="Deep Blue 25%">
      <a:srgbClr val="BFCCE3"/>
    </a:custClr>
    <a:custClr name="Orange 25%">
      <a:srgbClr val="F1D3BF"/>
    </a:custClr>
    <a:custClr name="Bright Yellow 25%">
      <a:srgbClr val="FAEDBF"/>
    </a:custClr>
    <a:custClr name="Powder Blue 25%">
      <a:srgbClr val="E5F1FA"/>
    </a:custClr>
    <a:custClr name="Gray 25%">
      <a:srgbClr val="DCDDDD"/>
    </a:custClr>
    <a:custClr name="Red 25%">
      <a:srgbClr val="E7CBCE"/>
    </a:custClr>
    <a:custClr name="Turquoise 10%">
      <a:srgbClr val="E5F2F4"/>
    </a:custClr>
    <a:custClr name="Deep Purple 10%">
      <a:srgbClr val="F3E9F3"/>
    </a:custClr>
    <a:custClr name="Tan 10%">
      <a:srgbClr val="F6F5F0"/>
    </a:custClr>
    <a:custClr name="Bright Green 10%">
      <a:srgbClr val="F1F8E5"/>
    </a:custClr>
    <a:custClr name="Deep Blue 10%">
      <a:srgbClr val="E5EAF3"/>
    </a:custClr>
    <a:custClr name="Orange 10%">
      <a:srgbClr val="F9EDE5"/>
    </a:custClr>
    <a:custClr name="Bright Yellow 10%">
      <a:srgbClr val="FDF8E5"/>
    </a:custClr>
    <a:custClr name="Powder Blue 10%">
      <a:srgbClr val="F4F9FD"/>
    </a:custClr>
    <a:custClr name="Gray 10%">
      <a:srgbClr val="F1F1F1"/>
    </a:custClr>
    <a:custClr name="Red 10%">
      <a:srgbClr val="F5EAEB"/>
    </a:custClr>
  </a:custClrLst>
</a:theme>
</file>

<file path=ppt/theme/theme2.xml><?xml version="1.0" encoding="utf-8"?>
<a:theme xmlns:a="http://schemas.openxmlformats.org/drawingml/2006/main" name="1_CREATE REPORT A4">
  <a:themeElements>
    <a:clrScheme name="KPMG Colours">
      <a:dk1>
        <a:srgbClr val="000000"/>
      </a:dk1>
      <a:lt1>
        <a:srgbClr val="FFFFFF"/>
      </a:lt1>
      <a:dk2>
        <a:srgbClr val="007C92"/>
      </a:dk2>
      <a:lt2>
        <a:srgbClr val="747678"/>
      </a:lt2>
      <a:accent1>
        <a:srgbClr val="8E258D"/>
      </a:accent1>
      <a:accent2>
        <a:srgbClr val="A79E70"/>
      </a:accent2>
      <a:accent3>
        <a:srgbClr val="7AB800"/>
      </a:accent3>
      <a:accent4>
        <a:srgbClr val="00338D"/>
      </a:accent4>
      <a:accent5>
        <a:srgbClr val="C84E00"/>
      </a:accent5>
      <a:accent6>
        <a:srgbClr val="EBB700"/>
      </a:accent6>
      <a:hlink>
        <a:srgbClr val="007C92"/>
      </a:hlink>
      <a:folHlink>
        <a:srgbClr val="8E258D"/>
      </a:folHlink>
    </a:clrScheme>
    <a:fontScheme name="KPMG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PMG Theme">
      <a:fillStyleLst>
        <a:solidFill>
          <a:schemeClr val="phClr"/>
        </a:solidFill>
        <a:solidFill>
          <a:schemeClr val="phClr">
            <a:tint val="0"/>
          </a:schemeClr>
        </a:solidFill>
        <a:solidFill>
          <a:schemeClr val="phClr"/>
        </a:solidFill>
      </a:fillStyleLst>
      <a:lnStyleLst>
        <a:ln w="635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747678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9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KPMG Colours">
        <a:dk1>
          <a:srgbClr val="000000"/>
        </a:dk1>
        <a:lt1>
          <a:srgbClr val="FFFFFF"/>
        </a:lt1>
        <a:dk2>
          <a:srgbClr val="007C92"/>
        </a:dk2>
        <a:lt2>
          <a:srgbClr val="747678"/>
        </a:lt2>
        <a:accent1>
          <a:srgbClr val="8E258D"/>
        </a:accent1>
        <a:accent2>
          <a:srgbClr val="A79E70"/>
        </a:accent2>
        <a:accent3>
          <a:srgbClr val="7AB800"/>
        </a:accent3>
        <a:accent4>
          <a:srgbClr val="00338D"/>
        </a:accent4>
        <a:accent5>
          <a:srgbClr val="C84E00"/>
        </a:accent5>
        <a:accent6>
          <a:srgbClr val="EBB700"/>
        </a:accent6>
        <a:hlink>
          <a:srgbClr val="007C92"/>
        </a:hlink>
        <a:folHlink>
          <a:srgbClr val="8E258D"/>
        </a:folHlink>
      </a:clrScheme>
    </a:extraClrScheme>
  </a:extraClrSchemeLst>
  <a:custClrLst>
    <a:custClr name="Turquoise 100%">
      <a:srgbClr val="007C92"/>
    </a:custClr>
    <a:custClr name="Deep Purple 100%">
      <a:srgbClr val="8E258D"/>
    </a:custClr>
    <a:custClr name="Tan 100%">
      <a:srgbClr val="A79E70"/>
    </a:custClr>
    <a:custClr name="Bright Green 100%">
      <a:srgbClr val="7AB800"/>
    </a:custClr>
    <a:custClr name="Deep Blue 100%">
      <a:srgbClr val="00338D"/>
    </a:custClr>
    <a:custClr name="Orange 100%">
      <a:srgbClr val="C84E00"/>
    </a:custClr>
    <a:custClr name="Bright Yellow 100%">
      <a:srgbClr val="EBB700"/>
    </a:custClr>
    <a:custClr name="Powder Blue 100%">
      <a:srgbClr val="98C6EA"/>
    </a:custClr>
    <a:custClr name="Gray 100%">
      <a:srgbClr val="747678"/>
    </a:custClr>
    <a:custClr name="Red 100%">
      <a:srgbClr val="9E3039"/>
    </a:custClr>
    <a:custClr name="Turquoise 75%">
      <a:srgbClr val="409DAD"/>
    </a:custClr>
    <a:custClr name="Deep Purple 75%">
      <a:srgbClr val="AA5CAA"/>
    </a:custClr>
    <a:custClr name="Tan 75%">
      <a:srgbClr val="BDB694"/>
    </a:custClr>
    <a:custClr name="Bright Green 75%">
      <a:srgbClr val="9BCA40"/>
    </a:custClr>
    <a:custClr name="Deep Blue 75%">
      <a:srgbClr val="4066AA"/>
    </a:custClr>
    <a:custClr name="Orange 75%">
      <a:srgbClr val="D67A40"/>
    </a:custClr>
    <a:custClr name="Bright Yellow 75%">
      <a:srgbClr val="F0C940"/>
    </a:custClr>
    <a:custClr name="Powder Blue 75%">
      <a:srgbClr val="B2D4EF"/>
    </a:custClr>
    <a:custClr name="Gray 75%">
      <a:srgbClr val="97989A"/>
    </a:custClr>
    <a:custClr name="Red 75%">
      <a:srgbClr val="B6646B"/>
    </a:custClr>
    <a:custClr name="Turquoise 50%">
      <a:srgbClr val="80BEC9"/>
    </a:custClr>
    <a:custClr name="Deep Purple 50%">
      <a:srgbClr val="C792C6"/>
    </a:custClr>
    <a:custClr name="Tan 50%">
      <a:srgbClr val="D3CFB8"/>
    </a:custClr>
    <a:custClr name="Bright Green 50%">
      <a:srgbClr val="BDDC80"/>
    </a:custClr>
    <a:custClr name="Deep Blue 50%">
      <a:srgbClr val="8099C6"/>
    </a:custClr>
    <a:custClr name="Orange 50%">
      <a:srgbClr val="E3A780"/>
    </a:custClr>
    <a:custClr name="Bright Yellow 50%">
      <a:srgbClr val="F5DB7E"/>
    </a:custClr>
    <a:custClr name="Powder Blue 50%">
      <a:srgbClr val="CCE3F4"/>
    </a:custClr>
    <a:custClr name="Gray 50%">
      <a:srgbClr val="BABBBC"/>
    </a:custClr>
    <a:custClr name="Red 50%">
      <a:srgbClr val="CF989C"/>
    </a:custClr>
    <a:custClr name="Turquoise 25%">
      <a:srgbClr val="BFDEE4"/>
    </a:custClr>
    <a:custClr name="Deep Purple 25%">
      <a:srgbClr val="E3C9E3"/>
    </a:custClr>
    <a:custClr name="Tan 25%">
      <a:srgbClr val="E9E7DB"/>
    </a:custClr>
    <a:custClr name="Bright Green 25%">
      <a:srgbClr val="DEEDBF"/>
    </a:custClr>
    <a:custClr name="Deep Blue 25%">
      <a:srgbClr val="BFCCE3"/>
    </a:custClr>
    <a:custClr name="Orange 25%">
      <a:srgbClr val="F1D3BF"/>
    </a:custClr>
    <a:custClr name="Bright Yellow 25%">
      <a:srgbClr val="FAEDBF"/>
    </a:custClr>
    <a:custClr name="Powder Blue 25%">
      <a:srgbClr val="E5F1FA"/>
    </a:custClr>
    <a:custClr name="Gray 25%">
      <a:srgbClr val="DCDDDD"/>
    </a:custClr>
    <a:custClr name="Red 25%">
      <a:srgbClr val="E7CBCE"/>
    </a:custClr>
    <a:custClr name="Turquoise 10%">
      <a:srgbClr val="E5F2F4"/>
    </a:custClr>
    <a:custClr name="Deep Purple 10%">
      <a:srgbClr val="F3E9F3"/>
    </a:custClr>
    <a:custClr name="Tan 10%">
      <a:srgbClr val="F6F5F0"/>
    </a:custClr>
    <a:custClr name="Bright Green 10%">
      <a:srgbClr val="F1F8E5"/>
    </a:custClr>
    <a:custClr name="Deep Blue 10%">
      <a:srgbClr val="E5EAF3"/>
    </a:custClr>
    <a:custClr name="Orange 10%">
      <a:srgbClr val="F9EDE5"/>
    </a:custClr>
    <a:custClr name="Bright Yellow 10%">
      <a:srgbClr val="FDF8E5"/>
    </a:custClr>
    <a:custClr name="Powder Blue 10%">
      <a:srgbClr val="F4F9FD"/>
    </a:custClr>
    <a:custClr name="Gray 10%">
      <a:srgbClr val="F1F1F1"/>
    </a:custClr>
    <a:custClr name="Red 10%">
      <a:srgbClr val="F5EAEB"/>
    </a:custClr>
  </a:custClrLst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1091</Words>
  <Application>Microsoft Office PowerPoint</Application>
  <PresentationFormat>Diavoorstelling (4:3)</PresentationFormat>
  <Paragraphs>314</Paragraphs>
  <Slides>16</Slides>
  <Notes>16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16</vt:i4>
      </vt:variant>
    </vt:vector>
  </HeadingPairs>
  <TitlesOfParts>
    <vt:vector size="18" baseType="lpstr">
      <vt:lpstr>CREATE REPORT A4</vt:lpstr>
      <vt:lpstr>1_CREATE REPORT A4</vt:lpstr>
      <vt:lpstr>Sancerre – Wijnen van een inspirerende terroir</vt:lpstr>
      <vt:lpstr>Sancerre – Algemene gegevens</vt:lpstr>
      <vt:lpstr>Sancerre - Terroir</vt:lpstr>
      <vt:lpstr>Sancerre - Terroir</vt:lpstr>
      <vt:lpstr>Sancerre - Terroir</vt:lpstr>
      <vt:lpstr>Sancerre - Kerncijfers</vt:lpstr>
      <vt:lpstr>Sancerre – De Proeverij: 1. Daniel Crochet Plante de Près 2012 </vt:lpstr>
      <vt:lpstr>Sancerre – De Proeverij: 2. André Neveu Le Manoir Vieilles Vignes 2014</vt:lpstr>
      <vt:lpstr>Sancerre – De Proeverij: 3. Roger &amp; Didier Raimbault Vieilles Vignes 2013</vt:lpstr>
      <vt:lpstr>Sancerre – De Proeverij: 4. Roger &amp; Didier Raimbault Vieilles Vignes 2012</vt:lpstr>
      <vt:lpstr>Sancerre – De Proeverij: 5. Pascal Jolivet Clos du Roy 2013</vt:lpstr>
      <vt:lpstr>Sancerre – De Proeverij: 6. Gérard Boulay Clos de Beaujeu 2009</vt:lpstr>
      <vt:lpstr>Sancerre – De Proeverij: 7. Alphonse Mellot Cuvée Edmond 2011</vt:lpstr>
      <vt:lpstr>Sancerre – De Proeverij: 8. Domaine Vacheron Guigne Chèvre 2012</vt:lpstr>
      <vt:lpstr>Sancerre – De Proeverij: 9. Pascal Cotat Les Monts Damnée 2006</vt:lpstr>
      <vt:lpstr>Sancerre – De Proeverij: 10. Pascal Cotat La Grande Côte 2005</vt:lpstr>
    </vt:vector>
  </TitlesOfParts>
  <Company>Project 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WIJNKENNIS.BE</dc:title>
  <dc:creator>Wim</dc:creator>
  <cp:lastModifiedBy>Wijnkennis</cp:lastModifiedBy>
  <cp:revision>85</cp:revision>
  <dcterms:created xsi:type="dcterms:W3CDTF">2008-03-31T17:24:54Z</dcterms:created>
  <dcterms:modified xsi:type="dcterms:W3CDTF">2015-09-11T11:22:42Z</dcterms:modified>
</cp:coreProperties>
</file>